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94" r:id="rId2"/>
    <p:sldId id="900" r:id="rId3"/>
    <p:sldId id="721" r:id="rId4"/>
    <p:sldId id="955" r:id="rId5"/>
    <p:sldId id="920" r:id="rId6"/>
    <p:sldId id="921" r:id="rId7"/>
    <p:sldId id="922" r:id="rId8"/>
    <p:sldId id="895" r:id="rId9"/>
    <p:sldId id="928" r:id="rId10"/>
    <p:sldId id="939" r:id="rId11"/>
    <p:sldId id="960" r:id="rId12"/>
    <p:sldId id="943" r:id="rId13"/>
    <p:sldId id="941" r:id="rId14"/>
    <p:sldId id="940" r:id="rId15"/>
    <p:sldId id="958" r:id="rId16"/>
    <p:sldId id="956" r:id="rId17"/>
    <p:sldId id="957" r:id="rId18"/>
    <p:sldId id="948" r:id="rId19"/>
    <p:sldId id="961" r:id="rId20"/>
    <p:sldId id="946" r:id="rId21"/>
    <p:sldId id="949" r:id="rId22"/>
    <p:sldId id="951" r:id="rId23"/>
    <p:sldId id="953" r:id="rId24"/>
    <p:sldId id="954" r:id="rId25"/>
    <p:sldId id="962" r:id="rId26"/>
    <p:sldId id="914" r:id="rId27"/>
  </p:sldIdLst>
  <p:sldSz cx="9144000" cy="6858000" type="letter"/>
  <p:notesSz cx="7077075" cy="9363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0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FFFF"/>
    <a:srgbClr val="FF0066"/>
    <a:srgbClr val="00FFCC"/>
    <a:srgbClr val="FFFF00"/>
    <a:srgbClr val="CC3399"/>
    <a:srgbClr val="FF3300"/>
    <a:srgbClr val="00FF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9" autoAdjust="0"/>
    <p:restoredTop sz="86359" autoAdjust="0"/>
  </p:normalViewPr>
  <p:slideViewPr>
    <p:cSldViewPr>
      <p:cViewPr varScale="1">
        <p:scale>
          <a:sx n="109" d="100"/>
          <a:sy n="109" d="100"/>
        </p:scale>
        <p:origin x="46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2131" y="-91"/>
      </p:cViewPr>
      <p:guideLst>
        <p:guide orient="horz" pos="2950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1FB1A3-B5B3-49D6-9C75-563C19E57AB4}" type="doc">
      <dgm:prSet loTypeId="urn:microsoft.com/office/officeart/2005/8/layout/arrow3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A1D1C89-00B1-4DB5-B84A-45AC3AC4C4EC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Concerns about disease risk</a:t>
          </a:r>
          <a:endParaRPr lang="en-US" dirty="0">
            <a:solidFill>
              <a:schemeClr val="bg1"/>
            </a:solidFill>
          </a:endParaRPr>
        </a:p>
      </dgm:t>
    </dgm:pt>
    <dgm:pt modelId="{DD3C5B55-A9F6-480D-9185-29D13AAAABD6}" type="parTrans" cxnId="{7A23A7F4-B043-4136-8000-9D4C0494843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EBD06C7-35C1-47E3-88FB-37F93311C116}" type="sibTrans" cxnId="{7A23A7F4-B043-4136-8000-9D4C0494843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02D1B18-6285-4358-8C8C-38CEF09B24E2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Concerns about vaccine safety</a:t>
          </a:r>
          <a:endParaRPr lang="en-US" dirty="0">
            <a:solidFill>
              <a:schemeClr val="bg1"/>
            </a:solidFill>
          </a:endParaRPr>
        </a:p>
      </dgm:t>
    </dgm:pt>
    <dgm:pt modelId="{168D68CB-9774-476A-B7BA-B1FD91FDA3FD}" type="parTrans" cxnId="{D9AD735B-2A7E-42D5-9DE5-7F838DF9C18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BB3C1F8-0466-4816-980C-1CE5C2F96C28}" type="sibTrans" cxnId="{D9AD735B-2A7E-42D5-9DE5-7F838DF9C186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6EE669A6-9CF9-4F94-AF6F-32BC118C4FE1}" type="pres">
      <dgm:prSet presAssocID="{671FB1A3-B5B3-49D6-9C75-563C19E57AB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AE3869-7ED6-4561-98B5-45D5543A6A90}" type="pres">
      <dgm:prSet presAssocID="{671FB1A3-B5B3-49D6-9C75-563C19E57AB4}" presName="divider" presStyleLbl="fgShp" presStyleIdx="0" presStyleCnt="1"/>
      <dgm:spPr/>
      <dgm:t>
        <a:bodyPr/>
        <a:lstStyle/>
        <a:p>
          <a:endParaRPr lang="en-US"/>
        </a:p>
      </dgm:t>
    </dgm:pt>
    <dgm:pt modelId="{357D9CF2-20CD-49A1-AE95-B3B1E6C6503D}" type="pres">
      <dgm:prSet presAssocID="{5A1D1C89-00B1-4DB5-B84A-45AC3AC4C4EC}" presName="downArrow" presStyleLbl="node1" presStyleIdx="0" presStyleCnt="2"/>
      <dgm:spPr/>
      <dgm:t>
        <a:bodyPr/>
        <a:lstStyle/>
        <a:p>
          <a:endParaRPr lang="en-US"/>
        </a:p>
      </dgm:t>
    </dgm:pt>
    <dgm:pt modelId="{F3B0C903-DFDC-4207-A306-F317F0D48B78}" type="pres">
      <dgm:prSet presAssocID="{5A1D1C89-00B1-4DB5-B84A-45AC3AC4C4EC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E96FF2-D3BE-43E4-A740-9F9DB93DD178}" type="pres">
      <dgm:prSet presAssocID="{402D1B18-6285-4358-8C8C-38CEF09B24E2}" presName="upArrow" presStyleLbl="node1" presStyleIdx="1" presStyleCnt="2"/>
      <dgm:spPr/>
      <dgm:t>
        <a:bodyPr/>
        <a:lstStyle/>
        <a:p>
          <a:endParaRPr lang="en-US"/>
        </a:p>
      </dgm:t>
    </dgm:pt>
    <dgm:pt modelId="{543340BC-B307-40D8-9E6E-A2714670AE50}" type="pres">
      <dgm:prSet presAssocID="{402D1B18-6285-4358-8C8C-38CEF09B24E2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DB0A6B-E386-49E1-8F58-0357E534B9FC}" type="presOf" srcId="{402D1B18-6285-4358-8C8C-38CEF09B24E2}" destId="{543340BC-B307-40D8-9E6E-A2714670AE50}" srcOrd="0" destOrd="0" presId="urn:microsoft.com/office/officeart/2005/8/layout/arrow3"/>
    <dgm:cxn modelId="{D9AD735B-2A7E-42D5-9DE5-7F838DF9C186}" srcId="{671FB1A3-B5B3-49D6-9C75-563C19E57AB4}" destId="{402D1B18-6285-4358-8C8C-38CEF09B24E2}" srcOrd="1" destOrd="0" parTransId="{168D68CB-9774-476A-B7BA-B1FD91FDA3FD}" sibTransId="{6BB3C1F8-0466-4816-980C-1CE5C2F96C28}"/>
    <dgm:cxn modelId="{F228C66A-6B96-4D4D-94B3-3BAF83B4B3E4}" type="presOf" srcId="{671FB1A3-B5B3-49D6-9C75-563C19E57AB4}" destId="{6EE669A6-9CF9-4F94-AF6F-32BC118C4FE1}" srcOrd="0" destOrd="0" presId="urn:microsoft.com/office/officeart/2005/8/layout/arrow3"/>
    <dgm:cxn modelId="{7A23A7F4-B043-4136-8000-9D4C0494843C}" srcId="{671FB1A3-B5B3-49D6-9C75-563C19E57AB4}" destId="{5A1D1C89-00B1-4DB5-B84A-45AC3AC4C4EC}" srcOrd="0" destOrd="0" parTransId="{DD3C5B55-A9F6-480D-9185-29D13AAAABD6}" sibTransId="{FEBD06C7-35C1-47E3-88FB-37F93311C116}"/>
    <dgm:cxn modelId="{557AD292-C400-4D4C-8285-8727BFCC32AD}" type="presOf" srcId="{5A1D1C89-00B1-4DB5-B84A-45AC3AC4C4EC}" destId="{F3B0C903-DFDC-4207-A306-F317F0D48B78}" srcOrd="0" destOrd="0" presId="urn:microsoft.com/office/officeart/2005/8/layout/arrow3"/>
    <dgm:cxn modelId="{18FC8186-35DB-4FF0-A015-578C0A016411}" type="presParOf" srcId="{6EE669A6-9CF9-4F94-AF6F-32BC118C4FE1}" destId="{22AE3869-7ED6-4561-98B5-45D5543A6A90}" srcOrd="0" destOrd="0" presId="urn:microsoft.com/office/officeart/2005/8/layout/arrow3"/>
    <dgm:cxn modelId="{6347B48C-5E44-446F-B871-1C36CB8E37B4}" type="presParOf" srcId="{6EE669A6-9CF9-4F94-AF6F-32BC118C4FE1}" destId="{357D9CF2-20CD-49A1-AE95-B3B1E6C6503D}" srcOrd="1" destOrd="0" presId="urn:microsoft.com/office/officeart/2005/8/layout/arrow3"/>
    <dgm:cxn modelId="{AFC4E7BC-124A-4357-B2C0-08D883AFCE0B}" type="presParOf" srcId="{6EE669A6-9CF9-4F94-AF6F-32BC118C4FE1}" destId="{F3B0C903-DFDC-4207-A306-F317F0D48B78}" srcOrd="2" destOrd="0" presId="urn:microsoft.com/office/officeart/2005/8/layout/arrow3"/>
    <dgm:cxn modelId="{9212DF80-F039-403D-9CC3-A7FF2C451F3F}" type="presParOf" srcId="{6EE669A6-9CF9-4F94-AF6F-32BC118C4FE1}" destId="{1FE96FF2-D3BE-43E4-A740-9F9DB93DD178}" srcOrd="3" destOrd="0" presId="urn:microsoft.com/office/officeart/2005/8/layout/arrow3"/>
    <dgm:cxn modelId="{B68A6C8B-2ADC-4CD1-A5A4-D277DB4AD8B2}" type="presParOf" srcId="{6EE669A6-9CF9-4F94-AF6F-32BC118C4FE1}" destId="{543340BC-B307-40D8-9E6E-A2714670AE50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C07744-4B43-904E-99E9-0BF0F4D60244}" type="doc">
      <dgm:prSet loTypeId="urn:microsoft.com/office/officeart/2005/8/layout/chart3" loCatId="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375F5CB-5F15-6847-B671-3A9D9F4722F6}">
      <dgm:prSet phldrT="[Text]"/>
      <dgm:spPr/>
      <dgm:t>
        <a:bodyPr/>
        <a:lstStyle/>
        <a:p>
          <a:r>
            <a:rPr lang="en-US" dirty="0" smtClean="0"/>
            <a:t>Distrust and scientific </a:t>
          </a:r>
          <a:r>
            <a:rPr lang="en-US" dirty="0" err="1" smtClean="0"/>
            <a:t>denialism</a:t>
          </a:r>
          <a:endParaRPr lang="en-US" dirty="0"/>
        </a:p>
      </dgm:t>
    </dgm:pt>
    <dgm:pt modelId="{0BD4DFA3-09B6-524E-BD64-CE0BB1BF1156}" type="parTrans" cxnId="{517FB9C0-A3C8-C14A-87B7-23D6F7A8D547}">
      <dgm:prSet/>
      <dgm:spPr/>
      <dgm:t>
        <a:bodyPr/>
        <a:lstStyle/>
        <a:p>
          <a:endParaRPr lang="en-US"/>
        </a:p>
      </dgm:t>
    </dgm:pt>
    <dgm:pt modelId="{9CB2A74C-A3D2-D44B-8D13-91276D60DD74}" type="sibTrans" cxnId="{517FB9C0-A3C8-C14A-87B7-23D6F7A8D547}">
      <dgm:prSet/>
      <dgm:spPr/>
      <dgm:t>
        <a:bodyPr/>
        <a:lstStyle/>
        <a:p>
          <a:endParaRPr lang="en-US"/>
        </a:p>
      </dgm:t>
    </dgm:pt>
    <dgm:pt modelId="{F1FD4A1D-E38C-5F40-AC54-48E5F7CF7296}">
      <dgm:prSet phldrT="[Text]"/>
      <dgm:spPr/>
      <dgm:t>
        <a:bodyPr/>
        <a:lstStyle/>
        <a:p>
          <a:r>
            <a:rPr lang="en-US" dirty="0" smtClean="0"/>
            <a:t>Rapid dissemination of misinformation</a:t>
          </a:r>
          <a:endParaRPr lang="en-US" dirty="0"/>
        </a:p>
      </dgm:t>
    </dgm:pt>
    <dgm:pt modelId="{1E653713-781A-BE44-B5C6-DFD3ED5076D8}" type="parTrans" cxnId="{F1DB39A0-B756-D04A-A264-F06F65DB9237}">
      <dgm:prSet/>
      <dgm:spPr/>
      <dgm:t>
        <a:bodyPr/>
        <a:lstStyle/>
        <a:p>
          <a:endParaRPr lang="en-US"/>
        </a:p>
      </dgm:t>
    </dgm:pt>
    <dgm:pt modelId="{E1829767-F196-4640-8887-09E8A996068D}" type="sibTrans" cxnId="{F1DB39A0-B756-D04A-A264-F06F65DB9237}">
      <dgm:prSet/>
      <dgm:spPr/>
      <dgm:t>
        <a:bodyPr/>
        <a:lstStyle/>
        <a:p>
          <a:endParaRPr lang="en-US"/>
        </a:p>
      </dgm:t>
    </dgm:pt>
    <dgm:pt modelId="{F668FE65-CE88-4441-9616-1458941EBF10}">
      <dgm:prSet phldrT="[Text]"/>
      <dgm:spPr/>
      <dgm:t>
        <a:bodyPr/>
        <a:lstStyle/>
        <a:p>
          <a:r>
            <a:rPr lang="en-US" dirty="0" smtClean="0"/>
            <a:t>Naturalism</a:t>
          </a:r>
          <a:endParaRPr lang="en-US" dirty="0"/>
        </a:p>
      </dgm:t>
    </dgm:pt>
    <dgm:pt modelId="{ED0BE9DA-3B0A-924F-8FF3-FDF2F3AB6941}" type="parTrans" cxnId="{0553F12D-09A6-FF49-AFB8-9E756E9A379D}">
      <dgm:prSet/>
      <dgm:spPr/>
      <dgm:t>
        <a:bodyPr/>
        <a:lstStyle/>
        <a:p>
          <a:endParaRPr lang="en-US"/>
        </a:p>
      </dgm:t>
    </dgm:pt>
    <dgm:pt modelId="{6577DBF5-2C44-2045-A17E-AFEF26A3A91A}" type="sibTrans" cxnId="{0553F12D-09A6-FF49-AFB8-9E756E9A379D}">
      <dgm:prSet/>
      <dgm:spPr/>
      <dgm:t>
        <a:bodyPr/>
        <a:lstStyle/>
        <a:p>
          <a:endParaRPr lang="en-US"/>
        </a:p>
      </dgm:t>
    </dgm:pt>
    <dgm:pt modelId="{13BAD4C9-0FEB-4A4A-86A4-78F705D05F16}">
      <dgm:prSet phldrT="[Text]"/>
      <dgm:spPr/>
      <dgm:t>
        <a:bodyPr/>
        <a:lstStyle/>
        <a:p>
          <a:r>
            <a:rPr lang="en-US" dirty="0" smtClean="0"/>
            <a:t>Distortion of risk</a:t>
          </a:r>
          <a:endParaRPr lang="en-US" dirty="0"/>
        </a:p>
      </dgm:t>
    </dgm:pt>
    <dgm:pt modelId="{836A7E4A-17AD-6841-AEF5-B02572772976}" type="parTrans" cxnId="{B965E65B-D106-FD4E-ADA2-1E8C94F3E68E}">
      <dgm:prSet/>
      <dgm:spPr/>
      <dgm:t>
        <a:bodyPr/>
        <a:lstStyle/>
        <a:p>
          <a:endParaRPr lang="en-US"/>
        </a:p>
      </dgm:t>
    </dgm:pt>
    <dgm:pt modelId="{6076013A-7E76-D444-A342-337DD87FC6F8}" type="sibTrans" cxnId="{B965E65B-D106-FD4E-ADA2-1E8C94F3E68E}">
      <dgm:prSet/>
      <dgm:spPr/>
      <dgm:t>
        <a:bodyPr/>
        <a:lstStyle/>
        <a:p>
          <a:endParaRPr lang="en-US"/>
        </a:p>
      </dgm:t>
    </dgm:pt>
    <dgm:pt modelId="{8746B6E6-2CE1-C440-8A9A-0CE20F3C8F6D}">
      <dgm:prSet phldrT="[Text]"/>
      <dgm:spPr/>
      <dgm:t>
        <a:bodyPr/>
        <a:lstStyle/>
        <a:p>
          <a:r>
            <a:rPr lang="en-US" dirty="0" smtClean="0"/>
            <a:t>Changes in Decision-making</a:t>
          </a:r>
          <a:endParaRPr lang="en-US" dirty="0"/>
        </a:p>
      </dgm:t>
    </dgm:pt>
    <dgm:pt modelId="{89026236-5AFE-D342-8560-13CF1E12A094}" type="parTrans" cxnId="{9A14D2B6-E442-5046-9EB0-E1DDF55B6936}">
      <dgm:prSet/>
      <dgm:spPr/>
      <dgm:t>
        <a:bodyPr/>
        <a:lstStyle/>
        <a:p>
          <a:endParaRPr lang="en-US"/>
        </a:p>
      </dgm:t>
    </dgm:pt>
    <dgm:pt modelId="{492A69D2-ECEA-D04B-98CF-88840D44D6D3}" type="sibTrans" cxnId="{9A14D2B6-E442-5046-9EB0-E1DDF55B6936}">
      <dgm:prSet/>
      <dgm:spPr/>
      <dgm:t>
        <a:bodyPr/>
        <a:lstStyle/>
        <a:p>
          <a:endParaRPr lang="en-US"/>
        </a:p>
      </dgm:t>
    </dgm:pt>
    <dgm:pt modelId="{C4FF6D22-FB0E-BF49-936B-7B25D0448B56}" type="pres">
      <dgm:prSet presAssocID="{7AC07744-4B43-904E-99E9-0BF0F4D6024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5A539C-0665-2A48-A05B-97D4B6061923}" type="pres">
      <dgm:prSet presAssocID="{7AC07744-4B43-904E-99E9-0BF0F4D60244}" presName="wedge1" presStyleLbl="node1" presStyleIdx="0" presStyleCnt="5"/>
      <dgm:spPr/>
      <dgm:t>
        <a:bodyPr/>
        <a:lstStyle/>
        <a:p>
          <a:endParaRPr lang="en-US"/>
        </a:p>
      </dgm:t>
    </dgm:pt>
    <dgm:pt modelId="{BC8AAA66-F6B9-264B-88FC-2B8301CB7025}" type="pres">
      <dgm:prSet presAssocID="{7AC07744-4B43-904E-99E9-0BF0F4D60244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D542CE-8625-2546-8392-3C0326A560AE}" type="pres">
      <dgm:prSet presAssocID="{7AC07744-4B43-904E-99E9-0BF0F4D60244}" presName="wedge2" presStyleLbl="node1" presStyleIdx="1" presStyleCnt="5"/>
      <dgm:spPr/>
      <dgm:t>
        <a:bodyPr/>
        <a:lstStyle/>
        <a:p>
          <a:endParaRPr lang="en-US"/>
        </a:p>
      </dgm:t>
    </dgm:pt>
    <dgm:pt modelId="{BF260A97-1728-224D-A10B-FA2AF3EC073F}" type="pres">
      <dgm:prSet presAssocID="{7AC07744-4B43-904E-99E9-0BF0F4D60244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2FBF1F-E1FC-4843-8F19-DFE260E039BA}" type="pres">
      <dgm:prSet presAssocID="{7AC07744-4B43-904E-99E9-0BF0F4D60244}" presName="wedge3" presStyleLbl="node1" presStyleIdx="2" presStyleCnt="5"/>
      <dgm:spPr/>
      <dgm:t>
        <a:bodyPr/>
        <a:lstStyle/>
        <a:p>
          <a:endParaRPr lang="en-US"/>
        </a:p>
      </dgm:t>
    </dgm:pt>
    <dgm:pt modelId="{9F3E9A3E-5993-9645-9B5E-E3AD75181731}" type="pres">
      <dgm:prSet presAssocID="{7AC07744-4B43-904E-99E9-0BF0F4D60244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0B27C6-AAA6-B14E-8C28-97512E404366}" type="pres">
      <dgm:prSet presAssocID="{7AC07744-4B43-904E-99E9-0BF0F4D60244}" presName="wedge4" presStyleLbl="node1" presStyleIdx="3" presStyleCnt="5"/>
      <dgm:spPr/>
      <dgm:t>
        <a:bodyPr/>
        <a:lstStyle/>
        <a:p>
          <a:endParaRPr lang="en-US"/>
        </a:p>
      </dgm:t>
    </dgm:pt>
    <dgm:pt modelId="{D344C583-58C3-C74A-9979-EEF56C47122E}" type="pres">
      <dgm:prSet presAssocID="{7AC07744-4B43-904E-99E9-0BF0F4D60244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C71AB-2DBF-4941-A1F9-0581E050DDCE}" type="pres">
      <dgm:prSet presAssocID="{7AC07744-4B43-904E-99E9-0BF0F4D60244}" presName="wedge5" presStyleLbl="node1" presStyleIdx="4" presStyleCnt="5"/>
      <dgm:spPr/>
      <dgm:t>
        <a:bodyPr/>
        <a:lstStyle/>
        <a:p>
          <a:endParaRPr lang="en-US"/>
        </a:p>
      </dgm:t>
    </dgm:pt>
    <dgm:pt modelId="{B318DC1E-7071-454D-8FB0-1688D464F008}" type="pres">
      <dgm:prSet presAssocID="{7AC07744-4B43-904E-99E9-0BF0F4D60244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8D0F76-AD4E-4C57-8A0B-3577499E93A0}" type="presOf" srcId="{0375F5CB-5F15-6847-B671-3A9D9F4722F6}" destId="{BC8AAA66-F6B9-264B-88FC-2B8301CB7025}" srcOrd="1" destOrd="0" presId="urn:microsoft.com/office/officeart/2005/8/layout/chart3"/>
    <dgm:cxn modelId="{B77D0B03-DB0F-4505-B080-B51D5E5B77E9}" type="presOf" srcId="{0375F5CB-5F15-6847-B671-3A9D9F4722F6}" destId="{5C5A539C-0665-2A48-A05B-97D4B6061923}" srcOrd="0" destOrd="0" presId="urn:microsoft.com/office/officeart/2005/8/layout/chart3"/>
    <dgm:cxn modelId="{53B03143-4238-44E2-A4AC-9835194CCA03}" type="presOf" srcId="{F668FE65-CE88-4441-9616-1458941EBF10}" destId="{9F3E9A3E-5993-9645-9B5E-E3AD75181731}" srcOrd="1" destOrd="0" presId="urn:microsoft.com/office/officeart/2005/8/layout/chart3"/>
    <dgm:cxn modelId="{ED497122-3D62-41E8-92F4-722B3F84D597}" type="presOf" srcId="{8746B6E6-2CE1-C440-8A9A-0CE20F3C8F6D}" destId="{660B27C6-AAA6-B14E-8C28-97512E404366}" srcOrd="0" destOrd="0" presId="urn:microsoft.com/office/officeart/2005/8/layout/chart3"/>
    <dgm:cxn modelId="{E59E60F8-90A3-43D8-B944-05DF1E3D1FF7}" type="presOf" srcId="{13BAD4C9-0FEB-4A4A-86A4-78F705D05F16}" destId="{A78C71AB-2DBF-4941-A1F9-0581E050DDCE}" srcOrd="0" destOrd="0" presId="urn:microsoft.com/office/officeart/2005/8/layout/chart3"/>
    <dgm:cxn modelId="{A8041307-4D9F-42F6-ACF6-4AA6E8CF8EA4}" type="presOf" srcId="{8746B6E6-2CE1-C440-8A9A-0CE20F3C8F6D}" destId="{D344C583-58C3-C74A-9979-EEF56C47122E}" srcOrd="1" destOrd="0" presId="urn:microsoft.com/office/officeart/2005/8/layout/chart3"/>
    <dgm:cxn modelId="{B965E65B-D106-FD4E-ADA2-1E8C94F3E68E}" srcId="{7AC07744-4B43-904E-99E9-0BF0F4D60244}" destId="{13BAD4C9-0FEB-4A4A-86A4-78F705D05F16}" srcOrd="4" destOrd="0" parTransId="{836A7E4A-17AD-6841-AEF5-B02572772976}" sibTransId="{6076013A-7E76-D444-A342-337DD87FC6F8}"/>
    <dgm:cxn modelId="{93D22B0A-E17C-4295-850F-C9C226A462D9}" type="presOf" srcId="{7AC07744-4B43-904E-99E9-0BF0F4D60244}" destId="{C4FF6D22-FB0E-BF49-936B-7B25D0448B56}" srcOrd="0" destOrd="0" presId="urn:microsoft.com/office/officeart/2005/8/layout/chart3"/>
    <dgm:cxn modelId="{87ABA73C-8DA2-43C2-978D-7115CDDFA3BF}" type="presOf" srcId="{13BAD4C9-0FEB-4A4A-86A4-78F705D05F16}" destId="{B318DC1E-7071-454D-8FB0-1688D464F008}" srcOrd="1" destOrd="0" presId="urn:microsoft.com/office/officeart/2005/8/layout/chart3"/>
    <dgm:cxn modelId="{517FB9C0-A3C8-C14A-87B7-23D6F7A8D547}" srcId="{7AC07744-4B43-904E-99E9-0BF0F4D60244}" destId="{0375F5CB-5F15-6847-B671-3A9D9F4722F6}" srcOrd="0" destOrd="0" parTransId="{0BD4DFA3-09B6-524E-BD64-CE0BB1BF1156}" sibTransId="{9CB2A74C-A3D2-D44B-8D13-91276D60DD74}"/>
    <dgm:cxn modelId="{F1DB39A0-B756-D04A-A264-F06F65DB9237}" srcId="{7AC07744-4B43-904E-99E9-0BF0F4D60244}" destId="{F1FD4A1D-E38C-5F40-AC54-48E5F7CF7296}" srcOrd="1" destOrd="0" parTransId="{1E653713-781A-BE44-B5C6-DFD3ED5076D8}" sibTransId="{E1829767-F196-4640-8887-09E8A996068D}"/>
    <dgm:cxn modelId="{0553F12D-09A6-FF49-AFB8-9E756E9A379D}" srcId="{7AC07744-4B43-904E-99E9-0BF0F4D60244}" destId="{F668FE65-CE88-4441-9616-1458941EBF10}" srcOrd="2" destOrd="0" parTransId="{ED0BE9DA-3B0A-924F-8FF3-FDF2F3AB6941}" sibTransId="{6577DBF5-2C44-2045-A17E-AFEF26A3A91A}"/>
    <dgm:cxn modelId="{9A14D2B6-E442-5046-9EB0-E1DDF55B6936}" srcId="{7AC07744-4B43-904E-99E9-0BF0F4D60244}" destId="{8746B6E6-2CE1-C440-8A9A-0CE20F3C8F6D}" srcOrd="3" destOrd="0" parTransId="{89026236-5AFE-D342-8560-13CF1E12A094}" sibTransId="{492A69D2-ECEA-D04B-98CF-88840D44D6D3}"/>
    <dgm:cxn modelId="{929A487E-1737-4A39-89A8-CDE119749E8F}" type="presOf" srcId="{F668FE65-CE88-4441-9616-1458941EBF10}" destId="{7A2FBF1F-E1FC-4843-8F19-DFE260E039BA}" srcOrd="0" destOrd="0" presId="urn:microsoft.com/office/officeart/2005/8/layout/chart3"/>
    <dgm:cxn modelId="{A71D0A9F-4840-4A6C-B08B-37094A6BFC69}" type="presOf" srcId="{F1FD4A1D-E38C-5F40-AC54-48E5F7CF7296}" destId="{BF260A97-1728-224D-A10B-FA2AF3EC073F}" srcOrd="1" destOrd="0" presId="urn:microsoft.com/office/officeart/2005/8/layout/chart3"/>
    <dgm:cxn modelId="{4EFC1C3A-6765-4A06-B7A2-0031249DA37A}" type="presOf" srcId="{F1FD4A1D-E38C-5F40-AC54-48E5F7CF7296}" destId="{90D542CE-8625-2546-8392-3C0326A560AE}" srcOrd="0" destOrd="0" presId="urn:microsoft.com/office/officeart/2005/8/layout/chart3"/>
    <dgm:cxn modelId="{7FCB8EC5-6F31-44AB-9C9D-4D5180AFEE5D}" type="presParOf" srcId="{C4FF6D22-FB0E-BF49-936B-7B25D0448B56}" destId="{5C5A539C-0665-2A48-A05B-97D4B6061923}" srcOrd="0" destOrd="0" presId="urn:microsoft.com/office/officeart/2005/8/layout/chart3"/>
    <dgm:cxn modelId="{B103E9CE-9DD6-4AF9-9245-2779748255F3}" type="presParOf" srcId="{C4FF6D22-FB0E-BF49-936B-7B25D0448B56}" destId="{BC8AAA66-F6B9-264B-88FC-2B8301CB7025}" srcOrd="1" destOrd="0" presId="urn:microsoft.com/office/officeart/2005/8/layout/chart3"/>
    <dgm:cxn modelId="{635245AB-7CB9-440E-AE8C-A4C6868F17DA}" type="presParOf" srcId="{C4FF6D22-FB0E-BF49-936B-7B25D0448B56}" destId="{90D542CE-8625-2546-8392-3C0326A560AE}" srcOrd="2" destOrd="0" presId="urn:microsoft.com/office/officeart/2005/8/layout/chart3"/>
    <dgm:cxn modelId="{0D4EC87E-04D8-45D8-B00D-0D402B46103C}" type="presParOf" srcId="{C4FF6D22-FB0E-BF49-936B-7B25D0448B56}" destId="{BF260A97-1728-224D-A10B-FA2AF3EC073F}" srcOrd="3" destOrd="0" presId="urn:microsoft.com/office/officeart/2005/8/layout/chart3"/>
    <dgm:cxn modelId="{1D7EA35F-D63E-455B-9511-A3BB434BB541}" type="presParOf" srcId="{C4FF6D22-FB0E-BF49-936B-7B25D0448B56}" destId="{7A2FBF1F-E1FC-4843-8F19-DFE260E039BA}" srcOrd="4" destOrd="0" presId="urn:microsoft.com/office/officeart/2005/8/layout/chart3"/>
    <dgm:cxn modelId="{094F4A74-BCD1-4C88-B921-61CC8B14DABF}" type="presParOf" srcId="{C4FF6D22-FB0E-BF49-936B-7B25D0448B56}" destId="{9F3E9A3E-5993-9645-9B5E-E3AD75181731}" srcOrd="5" destOrd="0" presId="urn:microsoft.com/office/officeart/2005/8/layout/chart3"/>
    <dgm:cxn modelId="{0992E19E-6BF5-44C1-81C1-81AD51586CA0}" type="presParOf" srcId="{C4FF6D22-FB0E-BF49-936B-7B25D0448B56}" destId="{660B27C6-AAA6-B14E-8C28-97512E404366}" srcOrd="6" destOrd="0" presId="urn:microsoft.com/office/officeart/2005/8/layout/chart3"/>
    <dgm:cxn modelId="{EF19DA44-DC7B-493B-991D-AD2FA85C0741}" type="presParOf" srcId="{C4FF6D22-FB0E-BF49-936B-7B25D0448B56}" destId="{D344C583-58C3-C74A-9979-EEF56C47122E}" srcOrd="7" destOrd="0" presId="urn:microsoft.com/office/officeart/2005/8/layout/chart3"/>
    <dgm:cxn modelId="{D20D3B2E-6E72-4B49-A080-35207A5F950F}" type="presParOf" srcId="{C4FF6D22-FB0E-BF49-936B-7B25D0448B56}" destId="{A78C71AB-2DBF-4941-A1F9-0581E050DDCE}" srcOrd="8" destOrd="0" presId="urn:microsoft.com/office/officeart/2005/8/layout/chart3"/>
    <dgm:cxn modelId="{1C1800CD-8F09-4888-BC2E-1543A19B112C}" type="presParOf" srcId="{C4FF6D22-FB0E-BF49-936B-7B25D0448B56}" destId="{B318DC1E-7071-454D-8FB0-1688D464F008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276A3A-94D6-4409-8AE0-513C6DC56F59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17863F-271C-4AE8-B06D-59FF36BD2D44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Protects those who cannot be vaccinated</a:t>
          </a:r>
        </a:p>
        <a:p>
          <a:r>
            <a:rPr lang="en-US" dirty="0" smtClean="0">
              <a:solidFill>
                <a:schemeClr val="bg1"/>
              </a:solidFill>
            </a:rPr>
            <a:t>Beneficence</a:t>
          </a:r>
        </a:p>
        <a:p>
          <a:r>
            <a:rPr lang="en-US" dirty="0" smtClean="0">
              <a:solidFill>
                <a:schemeClr val="bg1"/>
              </a:solidFill>
            </a:rPr>
            <a:t>Justice- share public health burden</a:t>
          </a:r>
          <a:endParaRPr lang="en-US" dirty="0">
            <a:solidFill>
              <a:schemeClr val="bg1"/>
            </a:solidFill>
          </a:endParaRPr>
        </a:p>
      </dgm:t>
    </dgm:pt>
    <dgm:pt modelId="{C40FA06F-0E36-46EE-B4BE-A2CFE9A9BB22}" type="parTrans" cxnId="{C2737DE1-F742-4BB2-BE16-21A690F50E1A}">
      <dgm:prSet/>
      <dgm:spPr/>
      <dgm:t>
        <a:bodyPr/>
        <a:lstStyle/>
        <a:p>
          <a:endParaRPr lang="en-US"/>
        </a:p>
      </dgm:t>
    </dgm:pt>
    <dgm:pt modelId="{E5186568-5A8E-45C7-937B-86D46462FC6B}" type="sibTrans" cxnId="{C2737DE1-F742-4BB2-BE16-21A690F50E1A}">
      <dgm:prSet/>
      <dgm:spPr/>
      <dgm:t>
        <a:bodyPr/>
        <a:lstStyle/>
        <a:p>
          <a:endParaRPr lang="en-US"/>
        </a:p>
      </dgm:t>
    </dgm:pt>
    <dgm:pt modelId="{D65FFB57-D5E9-4314-BAAE-A5C7EC362DF8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Challenges autonomy</a:t>
          </a:r>
        </a:p>
        <a:p>
          <a:r>
            <a:rPr lang="en-US" dirty="0" smtClean="0">
              <a:solidFill>
                <a:schemeClr val="bg1"/>
              </a:solidFill>
            </a:rPr>
            <a:t>Undermines trust</a:t>
          </a:r>
        </a:p>
        <a:p>
          <a:r>
            <a:rPr lang="en-US" dirty="0" smtClean="0">
              <a:solidFill>
                <a:schemeClr val="bg1"/>
              </a:solidFill>
            </a:rPr>
            <a:t>Coercive</a:t>
          </a:r>
        </a:p>
        <a:p>
          <a:r>
            <a:rPr lang="en-US" dirty="0" smtClean="0">
              <a:solidFill>
                <a:schemeClr val="bg1"/>
              </a:solidFill>
            </a:rPr>
            <a:t>May not address root cause of hesitancy</a:t>
          </a:r>
        </a:p>
      </dgm:t>
    </dgm:pt>
    <dgm:pt modelId="{AA53F80B-7BEC-471A-B1B9-DD95793C0095}" type="parTrans" cxnId="{FDCF5223-2E30-4243-98BB-185F04D4F382}">
      <dgm:prSet/>
      <dgm:spPr/>
      <dgm:t>
        <a:bodyPr/>
        <a:lstStyle/>
        <a:p>
          <a:endParaRPr lang="en-US"/>
        </a:p>
      </dgm:t>
    </dgm:pt>
    <dgm:pt modelId="{C02FC2B3-6B29-44A8-85C1-4EC847904822}" type="sibTrans" cxnId="{FDCF5223-2E30-4243-98BB-185F04D4F382}">
      <dgm:prSet/>
      <dgm:spPr/>
      <dgm:t>
        <a:bodyPr/>
        <a:lstStyle/>
        <a:p>
          <a:endParaRPr lang="en-US"/>
        </a:p>
      </dgm:t>
    </dgm:pt>
    <dgm:pt modelId="{114454DB-3F53-41AE-BB03-100C1F88F554}" type="pres">
      <dgm:prSet presAssocID="{D8276A3A-94D6-4409-8AE0-513C6DC56F5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30501A-BC4B-4BFF-8A39-ADB0E831B9B2}" type="pres">
      <dgm:prSet presAssocID="{D8276A3A-94D6-4409-8AE0-513C6DC56F59}" presName="divider" presStyleLbl="fgShp" presStyleIdx="0" presStyleCnt="1"/>
      <dgm:spPr/>
    </dgm:pt>
    <dgm:pt modelId="{2B24C6CE-9115-45A4-B8AA-A1AB7D38EF8A}" type="pres">
      <dgm:prSet presAssocID="{2017863F-271C-4AE8-B06D-59FF36BD2D44}" presName="downArrow" presStyleLbl="node1" presStyleIdx="0" presStyleCnt="2"/>
      <dgm:spPr/>
    </dgm:pt>
    <dgm:pt modelId="{1082AF69-5A28-490A-A3A3-8C72A8129A2A}" type="pres">
      <dgm:prSet presAssocID="{2017863F-271C-4AE8-B06D-59FF36BD2D44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8E7CC3-26DC-4956-B622-01D912756A4A}" type="pres">
      <dgm:prSet presAssocID="{D65FFB57-D5E9-4314-BAAE-A5C7EC362DF8}" presName="upArrow" presStyleLbl="node1" presStyleIdx="1" presStyleCnt="2"/>
      <dgm:spPr/>
    </dgm:pt>
    <dgm:pt modelId="{61659888-580B-4060-8294-2169E6C0CDD8}" type="pres">
      <dgm:prSet presAssocID="{D65FFB57-D5E9-4314-BAAE-A5C7EC362DF8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CF5223-2E30-4243-98BB-185F04D4F382}" srcId="{D8276A3A-94D6-4409-8AE0-513C6DC56F59}" destId="{D65FFB57-D5E9-4314-BAAE-A5C7EC362DF8}" srcOrd="1" destOrd="0" parTransId="{AA53F80B-7BEC-471A-B1B9-DD95793C0095}" sibTransId="{C02FC2B3-6B29-44A8-85C1-4EC847904822}"/>
    <dgm:cxn modelId="{C2737DE1-F742-4BB2-BE16-21A690F50E1A}" srcId="{D8276A3A-94D6-4409-8AE0-513C6DC56F59}" destId="{2017863F-271C-4AE8-B06D-59FF36BD2D44}" srcOrd="0" destOrd="0" parTransId="{C40FA06F-0E36-46EE-B4BE-A2CFE9A9BB22}" sibTransId="{E5186568-5A8E-45C7-937B-86D46462FC6B}"/>
    <dgm:cxn modelId="{6C1702A8-AAA4-4E9D-8A39-E0C25124188B}" type="presOf" srcId="{D65FFB57-D5E9-4314-BAAE-A5C7EC362DF8}" destId="{61659888-580B-4060-8294-2169E6C0CDD8}" srcOrd="0" destOrd="0" presId="urn:microsoft.com/office/officeart/2005/8/layout/arrow3"/>
    <dgm:cxn modelId="{E5D882A7-AA0E-4689-AB2A-DB99215ECD75}" type="presOf" srcId="{2017863F-271C-4AE8-B06D-59FF36BD2D44}" destId="{1082AF69-5A28-490A-A3A3-8C72A8129A2A}" srcOrd="0" destOrd="0" presId="urn:microsoft.com/office/officeart/2005/8/layout/arrow3"/>
    <dgm:cxn modelId="{82507765-1EF1-4D30-B43B-B015D392A1AC}" type="presOf" srcId="{D8276A3A-94D6-4409-8AE0-513C6DC56F59}" destId="{114454DB-3F53-41AE-BB03-100C1F88F554}" srcOrd="0" destOrd="0" presId="urn:microsoft.com/office/officeart/2005/8/layout/arrow3"/>
    <dgm:cxn modelId="{A31382E9-1271-4F01-BDBF-8DFF2A60B1E8}" type="presParOf" srcId="{114454DB-3F53-41AE-BB03-100C1F88F554}" destId="{4B30501A-BC4B-4BFF-8A39-ADB0E831B9B2}" srcOrd="0" destOrd="0" presId="urn:microsoft.com/office/officeart/2005/8/layout/arrow3"/>
    <dgm:cxn modelId="{287E3348-3E55-4AFF-808D-DC7F528CE871}" type="presParOf" srcId="{114454DB-3F53-41AE-BB03-100C1F88F554}" destId="{2B24C6CE-9115-45A4-B8AA-A1AB7D38EF8A}" srcOrd="1" destOrd="0" presId="urn:microsoft.com/office/officeart/2005/8/layout/arrow3"/>
    <dgm:cxn modelId="{A17EAE24-AD8D-42A5-BE12-6990FC239151}" type="presParOf" srcId="{114454DB-3F53-41AE-BB03-100C1F88F554}" destId="{1082AF69-5A28-490A-A3A3-8C72A8129A2A}" srcOrd="2" destOrd="0" presId="urn:microsoft.com/office/officeart/2005/8/layout/arrow3"/>
    <dgm:cxn modelId="{9F3A7BDB-4F5F-4529-86B6-54E4AD84C2F8}" type="presParOf" srcId="{114454DB-3F53-41AE-BB03-100C1F88F554}" destId="{E18E7CC3-26DC-4956-B622-01D912756A4A}" srcOrd="3" destOrd="0" presId="urn:microsoft.com/office/officeart/2005/8/layout/arrow3"/>
    <dgm:cxn modelId="{409C4CE4-D910-40F0-8D3A-76605EC80F76}" type="presParOf" srcId="{114454DB-3F53-41AE-BB03-100C1F88F554}" destId="{61659888-580B-4060-8294-2169E6C0CDD8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3EEB39-5DB8-E548-A8F9-2F2B9BA2BB3D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98107A-3A42-C342-BBB7-0CFDFC5E66C2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Policy Approaches</a:t>
          </a:r>
          <a:endParaRPr lang="en-US" dirty="0">
            <a:solidFill>
              <a:schemeClr val="tx1"/>
            </a:solidFill>
          </a:endParaRPr>
        </a:p>
      </dgm:t>
    </dgm:pt>
    <dgm:pt modelId="{BD8C86B2-4225-584D-9357-06C345DB5E94}" type="parTrans" cxnId="{09BCA368-E92F-0945-8F78-1757F5B78E73}">
      <dgm:prSet/>
      <dgm:spPr/>
      <dgm:t>
        <a:bodyPr/>
        <a:lstStyle/>
        <a:p>
          <a:endParaRPr lang="en-US"/>
        </a:p>
      </dgm:t>
    </dgm:pt>
    <dgm:pt modelId="{3B299E44-BA01-AB42-8747-36ED2C4BF983}" type="sibTrans" cxnId="{09BCA368-E92F-0945-8F78-1757F5B78E73}">
      <dgm:prSet/>
      <dgm:spPr/>
      <dgm:t>
        <a:bodyPr/>
        <a:lstStyle/>
        <a:p>
          <a:endParaRPr lang="en-US"/>
        </a:p>
      </dgm:t>
    </dgm:pt>
    <dgm:pt modelId="{E222F793-CA32-B945-B152-4BE1B4E2E6AC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Mandatory Vaccination Programs</a:t>
          </a:r>
          <a:endParaRPr lang="en-US" dirty="0">
            <a:solidFill>
              <a:schemeClr val="tx1"/>
            </a:solidFill>
          </a:endParaRPr>
        </a:p>
      </dgm:t>
    </dgm:pt>
    <dgm:pt modelId="{76B2EBB1-1CD1-694C-9CE1-AB57FE77A01F}" type="parTrans" cxnId="{2FE78294-699D-D249-B17B-C5FFD40CA083}">
      <dgm:prSet/>
      <dgm:spPr/>
      <dgm:t>
        <a:bodyPr/>
        <a:lstStyle/>
        <a:p>
          <a:endParaRPr lang="en-US"/>
        </a:p>
      </dgm:t>
    </dgm:pt>
    <dgm:pt modelId="{E8841D73-7B6F-9C47-BE74-151C071AA580}" type="sibTrans" cxnId="{2FE78294-699D-D249-B17B-C5FFD40CA083}">
      <dgm:prSet/>
      <dgm:spPr/>
      <dgm:t>
        <a:bodyPr/>
        <a:lstStyle/>
        <a:p>
          <a:endParaRPr lang="en-US"/>
        </a:p>
      </dgm:t>
    </dgm:pt>
    <dgm:pt modelId="{94270B53-2A11-A34B-ACF0-59741CD836DE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Economic Incentives or Penalties</a:t>
          </a:r>
          <a:endParaRPr lang="en-US" dirty="0">
            <a:solidFill>
              <a:schemeClr val="tx1"/>
            </a:solidFill>
          </a:endParaRPr>
        </a:p>
      </dgm:t>
    </dgm:pt>
    <dgm:pt modelId="{F5F0C934-4229-F749-9565-060B585B6BB6}" type="parTrans" cxnId="{D7650F40-DFC8-5D4B-B39D-AEC951C90BF0}">
      <dgm:prSet/>
      <dgm:spPr/>
      <dgm:t>
        <a:bodyPr/>
        <a:lstStyle/>
        <a:p>
          <a:endParaRPr lang="en-US"/>
        </a:p>
      </dgm:t>
    </dgm:pt>
    <dgm:pt modelId="{69234BEF-9479-0342-8D0A-ACA579AE1A8C}" type="sibTrans" cxnId="{D7650F40-DFC8-5D4B-B39D-AEC951C90BF0}">
      <dgm:prSet/>
      <dgm:spPr/>
      <dgm:t>
        <a:bodyPr/>
        <a:lstStyle/>
        <a:p>
          <a:endParaRPr lang="en-US"/>
        </a:p>
      </dgm:t>
    </dgm:pt>
    <dgm:pt modelId="{E5EF13C8-96A5-E94D-89BD-D9928892B3E3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Social Restriction</a:t>
          </a:r>
          <a:endParaRPr lang="en-US" dirty="0">
            <a:solidFill>
              <a:schemeClr val="tx1"/>
            </a:solidFill>
          </a:endParaRPr>
        </a:p>
      </dgm:t>
    </dgm:pt>
    <dgm:pt modelId="{F7544CDF-CADB-5349-853B-0FEE6F868E99}" type="parTrans" cxnId="{26018DEA-2EC2-AD4C-AB01-8562DB668082}">
      <dgm:prSet/>
      <dgm:spPr/>
      <dgm:t>
        <a:bodyPr/>
        <a:lstStyle/>
        <a:p>
          <a:endParaRPr lang="en-US"/>
        </a:p>
      </dgm:t>
    </dgm:pt>
    <dgm:pt modelId="{28308680-E4C1-4342-B7B6-1AB2863D4F05}" type="sibTrans" cxnId="{26018DEA-2EC2-AD4C-AB01-8562DB668082}">
      <dgm:prSet/>
      <dgm:spPr/>
      <dgm:t>
        <a:bodyPr/>
        <a:lstStyle/>
        <a:p>
          <a:endParaRPr lang="en-US"/>
        </a:p>
      </dgm:t>
    </dgm:pt>
    <dgm:pt modelId="{4712CD27-2570-184D-A1D9-91084EE1D5FB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Liability</a:t>
          </a:r>
          <a:r>
            <a:rPr lang="en-US" dirty="0" smtClean="0"/>
            <a:t> </a:t>
          </a:r>
          <a:endParaRPr lang="en-US" dirty="0"/>
        </a:p>
      </dgm:t>
    </dgm:pt>
    <dgm:pt modelId="{B52A6CC4-98C4-6A4B-BA30-F57B77FC71FF}" type="parTrans" cxnId="{DA3EE13B-94F5-2A48-938D-E60C3AB255BB}">
      <dgm:prSet/>
      <dgm:spPr/>
      <dgm:t>
        <a:bodyPr/>
        <a:lstStyle/>
        <a:p>
          <a:endParaRPr lang="en-US"/>
        </a:p>
      </dgm:t>
    </dgm:pt>
    <dgm:pt modelId="{1343FE52-A719-8C41-AFE1-4515D0D23415}" type="sibTrans" cxnId="{DA3EE13B-94F5-2A48-938D-E60C3AB255BB}">
      <dgm:prSet/>
      <dgm:spPr/>
      <dgm:t>
        <a:bodyPr/>
        <a:lstStyle/>
        <a:p>
          <a:endParaRPr lang="en-US"/>
        </a:p>
      </dgm:t>
    </dgm:pt>
    <dgm:pt modelId="{58AF6646-10DD-6146-9F0E-D2A2F8209C27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Optimize Access</a:t>
          </a:r>
          <a:endParaRPr lang="en-US" dirty="0">
            <a:solidFill>
              <a:schemeClr val="tx1"/>
            </a:solidFill>
          </a:endParaRPr>
        </a:p>
      </dgm:t>
    </dgm:pt>
    <dgm:pt modelId="{7F6D2673-F124-D340-B429-57DFF4107D19}" type="parTrans" cxnId="{51FD42C4-31B6-824D-B19B-11BDAD582967}">
      <dgm:prSet/>
      <dgm:spPr/>
      <dgm:t>
        <a:bodyPr/>
        <a:lstStyle/>
        <a:p>
          <a:endParaRPr lang="en-US"/>
        </a:p>
      </dgm:t>
    </dgm:pt>
    <dgm:pt modelId="{5B48969A-825A-1546-8310-271A3CD7A83E}" type="sibTrans" cxnId="{51FD42C4-31B6-824D-B19B-11BDAD582967}">
      <dgm:prSet/>
      <dgm:spPr/>
      <dgm:t>
        <a:bodyPr/>
        <a:lstStyle/>
        <a:p>
          <a:endParaRPr lang="en-US"/>
        </a:p>
      </dgm:t>
    </dgm:pt>
    <dgm:pt modelId="{1F606B15-D471-D84F-A286-18452823CAB8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Reshape Social Norms</a:t>
          </a:r>
          <a:endParaRPr lang="en-US" dirty="0">
            <a:solidFill>
              <a:schemeClr val="tx1"/>
            </a:solidFill>
          </a:endParaRPr>
        </a:p>
      </dgm:t>
    </dgm:pt>
    <dgm:pt modelId="{F03903B4-7A02-8A40-8527-AC8BA5ABAD98}" type="parTrans" cxnId="{379213C0-1703-B349-8E80-06E6E77B1DA2}">
      <dgm:prSet/>
      <dgm:spPr/>
      <dgm:t>
        <a:bodyPr/>
        <a:lstStyle/>
        <a:p>
          <a:endParaRPr lang="en-US"/>
        </a:p>
      </dgm:t>
    </dgm:pt>
    <dgm:pt modelId="{6E445CFF-CD2E-DD46-BC17-48462F16550C}" type="sibTrans" cxnId="{379213C0-1703-B349-8E80-06E6E77B1DA2}">
      <dgm:prSet/>
      <dgm:spPr/>
      <dgm:t>
        <a:bodyPr/>
        <a:lstStyle/>
        <a:p>
          <a:endParaRPr lang="en-US"/>
        </a:p>
      </dgm:t>
    </dgm:pt>
    <dgm:pt modelId="{08B8F09D-5EFC-8E4D-BDD3-9448B6270FC4}" type="pres">
      <dgm:prSet presAssocID="{053EEB39-5DB8-E548-A8F9-2F2B9BA2BB3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584636B-2B5C-8E44-914C-CA1A6D8DCBDE}" type="pres">
      <dgm:prSet presAssocID="{D498107A-3A42-C342-BBB7-0CFDFC5E66C2}" presName="singleCycle" presStyleCnt="0"/>
      <dgm:spPr/>
    </dgm:pt>
    <dgm:pt modelId="{595C0DE5-1522-024A-A046-4A71CD1D71E1}" type="pres">
      <dgm:prSet presAssocID="{D498107A-3A42-C342-BBB7-0CFDFC5E66C2}" presName="singleCenter" presStyleLbl="node1" presStyleIdx="0" presStyleCnt="7" custLinFactNeighborY="-6737">
        <dgm:presLayoutVars>
          <dgm:chMax val="7"/>
          <dgm:chPref val="7"/>
        </dgm:presLayoutVars>
      </dgm:prSet>
      <dgm:spPr/>
      <dgm:t>
        <a:bodyPr/>
        <a:lstStyle/>
        <a:p>
          <a:endParaRPr lang="en-US"/>
        </a:p>
      </dgm:t>
    </dgm:pt>
    <dgm:pt modelId="{EA502A08-65CB-9447-9FF1-405259508B4C}" type="pres">
      <dgm:prSet presAssocID="{76B2EBB1-1CD1-694C-9CE1-AB57FE77A01F}" presName="Name56" presStyleLbl="parChTrans1D2" presStyleIdx="0" presStyleCnt="6"/>
      <dgm:spPr/>
      <dgm:t>
        <a:bodyPr/>
        <a:lstStyle/>
        <a:p>
          <a:endParaRPr lang="en-US"/>
        </a:p>
      </dgm:t>
    </dgm:pt>
    <dgm:pt modelId="{DD9BB6DD-AAB0-CF46-8629-3EACF0CE6FE2}" type="pres">
      <dgm:prSet presAssocID="{E222F793-CA32-B945-B152-4BE1B4E2E6AC}" presName="text0" presStyleLbl="node1" presStyleIdx="1" presStyleCnt="7" custScaleX="139925" custScaleY="1175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73F141-9D04-3341-A902-C8C9B59DE5B9}" type="pres">
      <dgm:prSet presAssocID="{F5F0C934-4229-F749-9565-060B585B6BB6}" presName="Name56" presStyleLbl="parChTrans1D2" presStyleIdx="1" presStyleCnt="6"/>
      <dgm:spPr/>
      <dgm:t>
        <a:bodyPr/>
        <a:lstStyle/>
        <a:p>
          <a:endParaRPr lang="en-US"/>
        </a:p>
      </dgm:t>
    </dgm:pt>
    <dgm:pt modelId="{6FFB9934-DB3F-1448-97A4-DA82CB7640AA}" type="pres">
      <dgm:prSet presAssocID="{94270B53-2A11-A34B-ACF0-59741CD836DE}" presName="text0" presStyleLbl="node1" presStyleIdx="2" presStyleCnt="7" custScaleX="138890" custScaleY="1176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36565E-FA20-8948-9649-169D056B89E8}" type="pres">
      <dgm:prSet presAssocID="{7F6D2673-F124-D340-B429-57DFF4107D19}" presName="Name56" presStyleLbl="parChTrans1D2" presStyleIdx="2" presStyleCnt="6"/>
      <dgm:spPr/>
      <dgm:t>
        <a:bodyPr/>
        <a:lstStyle/>
        <a:p>
          <a:endParaRPr lang="en-US"/>
        </a:p>
      </dgm:t>
    </dgm:pt>
    <dgm:pt modelId="{250BB75F-65E8-EE40-B7A9-2731519E75E9}" type="pres">
      <dgm:prSet presAssocID="{58AF6646-10DD-6146-9F0E-D2A2F8209C27}" presName="text0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F8EAA0-6B8E-3145-8951-00927B99D732}" type="pres">
      <dgm:prSet presAssocID="{F03903B4-7A02-8A40-8527-AC8BA5ABAD98}" presName="Name56" presStyleLbl="parChTrans1D2" presStyleIdx="3" presStyleCnt="6"/>
      <dgm:spPr/>
      <dgm:t>
        <a:bodyPr/>
        <a:lstStyle/>
        <a:p>
          <a:endParaRPr lang="en-US"/>
        </a:p>
      </dgm:t>
    </dgm:pt>
    <dgm:pt modelId="{B9A33FC3-7F6E-F742-9DB0-AC4F550158FD}" type="pres">
      <dgm:prSet presAssocID="{1F606B15-D471-D84F-A286-18452823CAB8}" presName="text0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AF80D8-9794-4841-B56F-9BACF0FF4F07}" type="pres">
      <dgm:prSet presAssocID="{F7544CDF-CADB-5349-853B-0FEE6F868E99}" presName="Name56" presStyleLbl="parChTrans1D2" presStyleIdx="4" presStyleCnt="6"/>
      <dgm:spPr/>
      <dgm:t>
        <a:bodyPr/>
        <a:lstStyle/>
        <a:p>
          <a:endParaRPr lang="en-US"/>
        </a:p>
      </dgm:t>
    </dgm:pt>
    <dgm:pt modelId="{4A9E870A-3EC6-C24C-9C52-9BA62EFE3D93}" type="pres">
      <dgm:prSet presAssocID="{E5EF13C8-96A5-E94D-89BD-D9928892B3E3}" presName="text0" presStyleLbl="node1" presStyleIdx="5" presStyleCnt="7" custScaleX="120438" custScaleY="126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E2226F-4467-884B-8250-F6DDD29642DF}" type="pres">
      <dgm:prSet presAssocID="{B52A6CC4-98C4-6A4B-BA30-F57B77FC71FF}" presName="Name56" presStyleLbl="parChTrans1D2" presStyleIdx="5" presStyleCnt="6"/>
      <dgm:spPr/>
      <dgm:t>
        <a:bodyPr/>
        <a:lstStyle/>
        <a:p>
          <a:endParaRPr lang="en-US"/>
        </a:p>
      </dgm:t>
    </dgm:pt>
    <dgm:pt modelId="{49DF0A7D-D92F-024E-8946-00B320C57700}" type="pres">
      <dgm:prSet presAssocID="{4712CD27-2570-184D-A1D9-91084EE1D5FB}" presName="text0" presStyleLbl="node1" presStyleIdx="6" presStyleCnt="7" custScaleX="115675" custScaleY="1176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064236-894C-4A54-ACAD-1959A73F595E}" type="presOf" srcId="{F7544CDF-CADB-5349-853B-0FEE6F868E99}" destId="{83AF80D8-9794-4841-B56F-9BACF0FF4F07}" srcOrd="0" destOrd="0" presId="urn:microsoft.com/office/officeart/2008/layout/RadialCluster"/>
    <dgm:cxn modelId="{1083837F-EF99-486C-9688-D59F1950C27A}" type="presOf" srcId="{1F606B15-D471-D84F-A286-18452823CAB8}" destId="{B9A33FC3-7F6E-F742-9DB0-AC4F550158FD}" srcOrd="0" destOrd="0" presId="urn:microsoft.com/office/officeart/2008/layout/RadialCluster"/>
    <dgm:cxn modelId="{31E4060B-20EE-4395-B227-A62788071543}" type="presOf" srcId="{F03903B4-7A02-8A40-8527-AC8BA5ABAD98}" destId="{87F8EAA0-6B8E-3145-8951-00927B99D732}" srcOrd="0" destOrd="0" presId="urn:microsoft.com/office/officeart/2008/layout/RadialCluster"/>
    <dgm:cxn modelId="{DA3EE13B-94F5-2A48-938D-E60C3AB255BB}" srcId="{D498107A-3A42-C342-BBB7-0CFDFC5E66C2}" destId="{4712CD27-2570-184D-A1D9-91084EE1D5FB}" srcOrd="5" destOrd="0" parTransId="{B52A6CC4-98C4-6A4B-BA30-F57B77FC71FF}" sibTransId="{1343FE52-A719-8C41-AFE1-4515D0D23415}"/>
    <dgm:cxn modelId="{04C2BD45-F864-43B4-A40F-06535E565F2F}" type="presOf" srcId="{D498107A-3A42-C342-BBB7-0CFDFC5E66C2}" destId="{595C0DE5-1522-024A-A046-4A71CD1D71E1}" srcOrd="0" destOrd="0" presId="urn:microsoft.com/office/officeart/2008/layout/RadialCluster"/>
    <dgm:cxn modelId="{2FE78294-699D-D249-B17B-C5FFD40CA083}" srcId="{D498107A-3A42-C342-BBB7-0CFDFC5E66C2}" destId="{E222F793-CA32-B945-B152-4BE1B4E2E6AC}" srcOrd="0" destOrd="0" parTransId="{76B2EBB1-1CD1-694C-9CE1-AB57FE77A01F}" sibTransId="{E8841D73-7B6F-9C47-BE74-151C071AA580}"/>
    <dgm:cxn modelId="{FAFAD5E5-711B-4320-B458-BCEAA06C2ADD}" type="presOf" srcId="{94270B53-2A11-A34B-ACF0-59741CD836DE}" destId="{6FFB9934-DB3F-1448-97A4-DA82CB7640AA}" srcOrd="0" destOrd="0" presId="urn:microsoft.com/office/officeart/2008/layout/RadialCluster"/>
    <dgm:cxn modelId="{D7650F40-DFC8-5D4B-B39D-AEC951C90BF0}" srcId="{D498107A-3A42-C342-BBB7-0CFDFC5E66C2}" destId="{94270B53-2A11-A34B-ACF0-59741CD836DE}" srcOrd="1" destOrd="0" parTransId="{F5F0C934-4229-F749-9565-060B585B6BB6}" sibTransId="{69234BEF-9479-0342-8D0A-ACA579AE1A8C}"/>
    <dgm:cxn modelId="{A0178ABA-6772-418A-9D84-BE92C7D6563A}" type="presOf" srcId="{58AF6646-10DD-6146-9F0E-D2A2F8209C27}" destId="{250BB75F-65E8-EE40-B7A9-2731519E75E9}" srcOrd="0" destOrd="0" presId="urn:microsoft.com/office/officeart/2008/layout/RadialCluster"/>
    <dgm:cxn modelId="{B3ED15F2-C3A5-46F1-840A-314326C7033D}" type="presOf" srcId="{76B2EBB1-1CD1-694C-9CE1-AB57FE77A01F}" destId="{EA502A08-65CB-9447-9FF1-405259508B4C}" srcOrd="0" destOrd="0" presId="urn:microsoft.com/office/officeart/2008/layout/RadialCluster"/>
    <dgm:cxn modelId="{351489FA-02E6-4F1F-90A1-A009ABAB8457}" type="presOf" srcId="{7F6D2673-F124-D340-B429-57DFF4107D19}" destId="{7C36565E-FA20-8948-9649-169D056B89E8}" srcOrd="0" destOrd="0" presId="urn:microsoft.com/office/officeart/2008/layout/RadialCluster"/>
    <dgm:cxn modelId="{B9ADADD4-66BF-4CD8-9F33-BA1B37D7535B}" type="presOf" srcId="{F5F0C934-4229-F749-9565-060B585B6BB6}" destId="{1473F141-9D04-3341-A902-C8C9B59DE5B9}" srcOrd="0" destOrd="0" presId="urn:microsoft.com/office/officeart/2008/layout/RadialCluster"/>
    <dgm:cxn modelId="{416790A4-4AF3-4716-83FD-2471FB8A4281}" type="presOf" srcId="{B52A6CC4-98C4-6A4B-BA30-F57B77FC71FF}" destId="{ADE2226F-4467-884B-8250-F6DDD29642DF}" srcOrd="0" destOrd="0" presId="urn:microsoft.com/office/officeart/2008/layout/RadialCluster"/>
    <dgm:cxn modelId="{017956F0-DE2B-433A-815F-5B84ABB8BF7A}" type="presOf" srcId="{4712CD27-2570-184D-A1D9-91084EE1D5FB}" destId="{49DF0A7D-D92F-024E-8946-00B320C57700}" srcOrd="0" destOrd="0" presId="urn:microsoft.com/office/officeart/2008/layout/RadialCluster"/>
    <dgm:cxn modelId="{09BCA368-E92F-0945-8F78-1757F5B78E73}" srcId="{053EEB39-5DB8-E548-A8F9-2F2B9BA2BB3D}" destId="{D498107A-3A42-C342-BBB7-0CFDFC5E66C2}" srcOrd="0" destOrd="0" parTransId="{BD8C86B2-4225-584D-9357-06C345DB5E94}" sibTransId="{3B299E44-BA01-AB42-8747-36ED2C4BF983}"/>
    <dgm:cxn modelId="{27BBE158-C952-4700-8A99-60F84FE54998}" type="presOf" srcId="{053EEB39-5DB8-E548-A8F9-2F2B9BA2BB3D}" destId="{08B8F09D-5EFC-8E4D-BDD3-9448B6270FC4}" srcOrd="0" destOrd="0" presId="urn:microsoft.com/office/officeart/2008/layout/RadialCluster"/>
    <dgm:cxn modelId="{66A2E004-75F1-459A-9DD5-7B62585C40D4}" type="presOf" srcId="{E5EF13C8-96A5-E94D-89BD-D9928892B3E3}" destId="{4A9E870A-3EC6-C24C-9C52-9BA62EFE3D93}" srcOrd="0" destOrd="0" presId="urn:microsoft.com/office/officeart/2008/layout/RadialCluster"/>
    <dgm:cxn modelId="{26018DEA-2EC2-AD4C-AB01-8562DB668082}" srcId="{D498107A-3A42-C342-BBB7-0CFDFC5E66C2}" destId="{E5EF13C8-96A5-E94D-89BD-D9928892B3E3}" srcOrd="4" destOrd="0" parTransId="{F7544CDF-CADB-5349-853B-0FEE6F868E99}" sibTransId="{28308680-E4C1-4342-B7B6-1AB2863D4F05}"/>
    <dgm:cxn modelId="{379213C0-1703-B349-8E80-06E6E77B1DA2}" srcId="{D498107A-3A42-C342-BBB7-0CFDFC5E66C2}" destId="{1F606B15-D471-D84F-A286-18452823CAB8}" srcOrd="3" destOrd="0" parTransId="{F03903B4-7A02-8A40-8527-AC8BA5ABAD98}" sibTransId="{6E445CFF-CD2E-DD46-BC17-48462F16550C}"/>
    <dgm:cxn modelId="{51FD42C4-31B6-824D-B19B-11BDAD582967}" srcId="{D498107A-3A42-C342-BBB7-0CFDFC5E66C2}" destId="{58AF6646-10DD-6146-9F0E-D2A2F8209C27}" srcOrd="2" destOrd="0" parTransId="{7F6D2673-F124-D340-B429-57DFF4107D19}" sibTransId="{5B48969A-825A-1546-8310-271A3CD7A83E}"/>
    <dgm:cxn modelId="{C7DED811-8496-436D-B38C-157F05C4C2D3}" type="presOf" srcId="{E222F793-CA32-B945-B152-4BE1B4E2E6AC}" destId="{DD9BB6DD-AAB0-CF46-8629-3EACF0CE6FE2}" srcOrd="0" destOrd="0" presId="urn:microsoft.com/office/officeart/2008/layout/RadialCluster"/>
    <dgm:cxn modelId="{D5C80450-1B65-4B23-BB96-9EB211764CAA}" type="presParOf" srcId="{08B8F09D-5EFC-8E4D-BDD3-9448B6270FC4}" destId="{B584636B-2B5C-8E44-914C-CA1A6D8DCBDE}" srcOrd="0" destOrd="0" presId="urn:microsoft.com/office/officeart/2008/layout/RadialCluster"/>
    <dgm:cxn modelId="{248EC106-21C0-4088-B94D-6479E82D80C8}" type="presParOf" srcId="{B584636B-2B5C-8E44-914C-CA1A6D8DCBDE}" destId="{595C0DE5-1522-024A-A046-4A71CD1D71E1}" srcOrd="0" destOrd="0" presId="urn:microsoft.com/office/officeart/2008/layout/RadialCluster"/>
    <dgm:cxn modelId="{EB2DC051-BE8D-48D5-BAAF-D8C56652C498}" type="presParOf" srcId="{B584636B-2B5C-8E44-914C-CA1A6D8DCBDE}" destId="{EA502A08-65CB-9447-9FF1-405259508B4C}" srcOrd="1" destOrd="0" presId="urn:microsoft.com/office/officeart/2008/layout/RadialCluster"/>
    <dgm:cxn modelId="{70F14A15-BD36-4363-BE5D-B0CDC44BA6C6}" type="presParOf" srcId="{B584636B-2B5C-8E44-914C-CA1A6D8DCBDE}" destId="{DD9BB6DD-AAB0-CF46-8629-3EACF0CE6FE2}" srcOrd="2" destOrd="0" presId="urn:microsoft.com/office/officeart/2008/layout/RadialCluster"/>
    <dgm:cxn modelId="{DF064EF1-BAD3-414B-838F-E7CC9C3E3C81}" type="presParOf" srcId="{B584636B-2B5C-8E44-914C-CA1A6D8DCBDE}" destId="{1473F141-9D04-3341-A902-C8C9B59DE5B9}" srcOrd="3" destOrd="0" presId="urn:microsoft.com/office/officeart/2008/layout/RadialCluster"/>
    <dgm:cxn modelId="{F64D60EF-FB2A-4802-A754-E9A69CAE44B9}" type="presParOf" srcId="{B584636B-2B5C-8E44-914C-CA1A6D8DCBDE}" destId="{6FFB9934-DB3F-1448-97A4-DA82CB7640AA}" srcOrd="4" destOrd="0" presId="urn:microsoft.com/office/officeart/2008/layout/RadialCluster"/>
    <dgm:cxn modelId="{A442CAAE-9099-435F-B4F7-2FBED51E2B5D}" type="presParOf" srcId="{B584636B-2B5C-8E44-914C-CA1A6D8DCBDE}" destId="{7C36565E-FA20-8948-9649-169D056B89E8}" srcOrd="5" destOrd="0" presId="urn:microsoft.com/office/officeart/2008/layout/RadialCluster"/>
    <dgm:cxn modelId="{70098DA2-AA5E-4835-AC17-5ADBB33585EC}" type="presParOf" srcId="{B584636B-2B5C-8E44-914C-CA1A6D8DCBDE}" destId="{250BB75F-65E8-EE40-B7A9-2731519E75E9}" srcOrd="6" destOrd="0" presId="urn:microsoft.com/office/officeart/2008/layout/RadialCluster"/>
    <dgm:cxn modelId="{A808C1B5-ED9D-4236-AC31-FAA0859E45CC}" type="presParOf" srcId="{B584636B-2B5C-8E44-914C-CA1A6D8DCBDE}" destId="{87F8EAA0-6B8E-3145-8951-00927B99D732}" srcOrd="7" destOrd="0" presId="urn:microsoft.com/office/officeart/2008/layout/RadialCluster"/>
    <dgm:cxn modelId="{9B975A30-7A20-4AA5-869C-CEC92B5E2815}" type="presParOf" srcId="{B584636B-2B5C-8E44-914C-CA1A6D8DCBDE}" destId="{B9A33FC3-7F6E-F742-9DB0-AC4F550158FD}" srcOrd="8" destOrd="0" presId="urn:microsoft.com/office/officeart/2008/layout/RadialCluster"/>
    <dgm:cxn modelId="{0E1A3CD2-F430-47DB-8DAA-94A3B195A456}" type="presParOf" srcId="{B584636B-2B5C-8E44-914C-CA1A6D8DCBDE}" destId="{83AF80D8-9794-4841-B56F-9BACF0FF4F07}" srcOrd="9" destOrd="0" presId="urn:microsoft.com/office/officeart/2008/layout/RadialCluster"/>
    <dgm:cxn modelId="{B8A339CF-A721-4834-A3AE-44983890B528}" type="presParOf" srcId="{B584636B-2B5C-8E44-914C-CA1A6D8DCBDE}" destId="{4A9E870A-3EC6-C24C-9C52-9BA62EFE3D93}" srcOrd="10" destOrd="0" presId="urn:microsoft.com/office/officeart/2008/layout/RadialCluster"/>
    <dgm:cxn modelId="{63781300-F882-42DB-A7F5-F90EB3E33297}" type="presParOf" srcId="{B584636B-2B5C-8E44-914C-CA1A6D8DCBDE}" destId="{ADE2226F-4467-884B-8250-F6DDD29642DF}" srcOrd="11" destOrd="0" presId="urn:microsoft.com/office/officeart/2008/layout/RadialCluster"/>
    <dgm:cxn modelId="{52A15FD2-CF11-4428-A536-F0BB754C2981}" type="presParOf" srcId="{B584636B-2B5C-8E44-914C-CA1A6D8DCBDE}" destId="{49DF0A7D-D92F-024E-8946-00B320C57700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AC07744-4B43-904E-99E9-0BF0F4D60244}" type="doc">
      <dgm:prSet loTypeId="urn:microsoft.com/office/officeart/2005/8/layout/chart3" loCatId="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0375F5CB-5F15-6847-B671-3A9D9F4722F6}">
      <dgm:prSet phldrT="[Text]"/>
      <dgm:spPr/>
      <dgm:t>
        <a:bodyPr/>
        <a:lstStyle/>
        <a:p>
          <a:r>
            <a:rPr lang="en-US" dirty="0" smtClean="0"/>
            <a:t>Distrust and scientific </a:t>
          </a:r>
          <a:r>
            <a:rPr lang="en-US" dirty="0" err="1" smtClean="0"/>
            <a:t>denialism</a:t>
          </a:r>
          <a:endParaRPr lang="en-US" dirty="0"/>
        </a:p>
      </dgm:t>
    </dgm:pt>
    <dgm:pt modelId="{0BD4DFA3-09B6-524E-BD64-CE0BB1BF1156}" type="parTrans" cxnId="{517FB9C0-A3C8-C14A-87B7-23D6F7A8D547}">
      <dgm:prSet/>
      <dgm:spPr/>
      <dgm:t>
        <a:bodyPr/>
        <a:lstStyle/>
        <a:p>
          <a:endParaRPr lang="en-US"/>
        </a:p>
      </dgm:t>
    </dgm:pt>
    <dgm:pt modelId="{9CB2A74C-A3D2-D44B-8D13-91276D60DD74}" type="sibTrans" cxnId="{517FB9C0-A3C8-C14A-87B7-23D6F7A8D547}">
      <dgm:prSet/>
      <dgm:spPr/>
      <dgm:t>
        <a:bodyPr/>
        <a:lstStyle/>
        <a:p>
          <a:endParaRPr lang="en-US"/>
        </a:p>
      </dgm:t>
    </dgm:pt>
    <dgm:pt modelId="{F1FD4A1D-E38C-5F40-AC54-48E5F7CF7296}">
      <dgm:prSet phldrT="[Text]"/>
      <dgm:spPr/>
      <dgm:t>
        <a:bodyPr/>
        <a:lstStyle/>
        <a:p>
          <a:r>
            <a:rPr lang="en-US" dirty="0" smtClean="0"/>
            <a:t>Rapid dissemination of misinformation</a:t>
          </a:r>
          <a:endParaRPr lang="en-US" dirty="0"/>
        </a:p>
      </dgm:t>
    </dgm:pt>
    <dgm:pt modelId="{1E653713-781A-BE44-B5C6-DFD3ED5076D8}" type="parTrans" cxnId="{F1DB39A0-B756-D04A-A264-F06F65DB9237}">
      <dgm:prSet/>
      <dgm:spPr/>
      <dgm:t>
        <a:bodyPr/>
        <a:lstStyle/>
        <a:p>
          <a:endParaRPr lang="en-US"/>
        </a:p>
      </dgm:t>
    </dgm:pt>
    <dgm:pt modelId="{E1829767-F196-4640-8887-09E8A996068D}" type="sibTrans" cxnId="{F1DB39A0-B756-D04A-A264-F06F65DB9237}">
      <dgm:prSet/>
      <dgm:spPr/>
      <dgm:t>
        <a:bodyPr/>
        <a:lstStyle/>
        <a:p>
          <a:endParaRPr lang="en-US"/>
        </a:p>
      </dgm:t>
    </dgm:pt>
    <dgm:pt modelId="{F668FE65-CE88-4441-9616-1458941EBF10}">
      <dgm:prSet phldrT="[Text]"/>
      <dgm:spPr/>
      <dgm:t>
        <a:bodyPr/>
        <a:lstStyle/>
        <a:p>
          <a:r>
            <a:rPr lang="en-US" dirty="0" smtClean="0"/>
            <a:t>Naturalism</a:t>
          </a:r>
          <a:endParaRPr lang="en-US" dirty="0"/>
        </a:p>
      </dgm:t>
    </dgm:pt>
    <dgm:pt modelId="{ED0BE9DA-3B0A-924F-8FF3-FDF2F3AB6941}" type="parTrans" cxnId="{0553F12D-09A6-FF49-AFB8-9E756E9A379D}">
      <dgm:prSet/>
      <dgm:spPr/>
      <dgm:t>
        <a:bodyPr/>
        <a:lstStyle/>
        <a:p>
          <a:endParaRPr lang="en-US"/>
        </a:p>
      </dgm:t>
    </dgm:pt>
    <dgm:pt modelId="{6577DBF5-2C44-2045-A17E-AFEF26A3A91A}" type="sibTrans" cxnId="{0553F12D-09A6-FF49-AFB8-9E756E9A379D}">
      <dgm:prSet/>
      <dgm:spPr/>
      <dgm:t>
        <a:bodyPr/>
        <a:lstStyle/>
        <a:p>
          <a:endParaRPr lang="en-US"/>
        </a:p>
      </dgm:t>
    </dgm:pt>
    <dgm:pt modelId="{13BAD4C9-0FEB-4A4A-86A4-78F705D05F16}">
      <dgm:prSet phldrT="[Text]"/>
      <dgm:spPr/>
      <dgm:t>
        <a:bodyPr/>
        <a:lstStyle/>
        <a:p>
          <a:r>
            <a:rPr lang="en-US" dirty="0" smtClean="0"/>
            <a:t>Distortion of risk</a:t>
          </a:r>
          <a:endParaRPr lang="en-US" dirty="0"/>
        </a:p>
      </dgm:t>
    </dgm:pt>
    <dgm:pt modelId="{836A7E4A-17AD-6841-AEF5-B02572772976}" type="parTrans" cxnId="{B965E65B-D106-FD4E-ADA2-1E8C94F3E68E}">
      <dgm:prSet/>
      <dgm:spPr/>
      <dgm:t>
        <a:bodyPr/>
        <a:lstStyle/>
        <a:p>
          <a:endParaRPr lang="en-US"/>
        </a:p>
      </dgm:t>
    </dgm:pt>
    <dgm:pt modelId="{6076013A-7E76-D444-A342-337DD87FC6F8}" type="sibTrans" cxnId="{B965E65B-D106-FD4E-ADA2-1E8C94F3E68E}">
      <dgm:prSet/>
      <dgm:spPr/>
      <dgm:t>
        <a:bodyPr/>
        <a:lstStyle/>
        <a:p>
          <a:endParaRPr lang="en-US"/>
        </a:p>
      </dgm:t>
    </dgm:pt>
    <dgm:pt modelId="{8746B6E6-2CE1-C440-8A9A-0CE20F3C8F6D}">
      <dgm:prSet phldrT="[Text]"/>
      <dgm:spPr/>
      <dgm:t>
        <a:bodyPr/>
        <a:lstStyle/>
        <a:p>
          <a:r>
            <a:rPr lang="en-US" dirty="0" smtClean="0"/>
            <a:t>Changes in Decision-making</a:t>
          </a:r>
          <a:endParaRPr lang="en-US" dirty="0"/>
        </a:p>
      </dgm:t>
    </dgm:pt>
    <dgm:pt modelId="{89026236-5AFE-D342-8560-13CF1E12A094}" type="parTrans" cxnId="{9A14D2B6-E442-5046-9EB0-E1DDF55B6936}">
      <dgm:prSet/>
      <dgm:spPr/>
      <dgm:t>
        <a:bodyPr/>
        <a:lstStyle/>
        <a:p>
          <a:endParaRPr lang="en-US"/>
        </a:p>
      </dgm:t>
    </dgm:pt>
    <dgm:pt modelId="{492A69D2-ECEA-D04B-98CF-88840D44D6D3}" type="sibTrans" cxnId="{9A14D2B6-E442-5046-9EB0-E1DDF55B6936}">
      <dgm:prSet/>
      <dgm:spPr/>
      <dgm:t>
        <a:bodyPr/>
        <a:lstStyle/>
        <a:p>
          <a:endParaRPr lang="en-US"/>
        </a:p>
      </dgm:t>
    </dgm:pt>
    <dgm:pt modelId="{C4FF6D22-FB0E-BF49-936B-7B25D0448B56}" type="pres">
      <dgm:prSet presAssocID="{7AC07744-4B43-904E-99E9-0BF0F4D6024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5A539C-0665-2A48-A05B-97D4B6061923}" type="pres">
      <dgm:prSet presAssocID="{7AC07744-4B43-904E-99E9-0BF0F4D60244}" presName="wedge1" presStyleLbl="node1" presStyleIdx="0" presStyleCnt="5"/>
      <dgm:spPr/>
      <dgm:t>
        <a:bodyPr/>
        <a:lstStyle/>
        <a:p>
          <a:endParaRPr lang="en-US"/>
        </a:p>
      </dgm:t>
    </dgm:pt>
    <dgm:pt modelId="{BC8AAA66-F6B9-264B-88FC-2B8301CB7025}" type="pres">
      <dgm:prSet presAssocID="{7AC07744-4B43-904E-99E9-0BF0F4D60244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D542CE-8625-2546-8392-3C0326A560AE}" type="pres">
      <dgm:prSet presAssocID="{7AC07744-4B43-904E-99E9-0BF0F4D60244}" presName="wedge2" presStyleLbl="node1" presStyleIdx="1" presStyleCnt="5" custLinFactNeighborY="172"/>
      <dgm:spPr/>
      <dgm:t>
        <a:bodyPr/>
        <a:lstStyle/>
        <a:p>
          <a:endParaRPr lang="en-US"/>
        </a:p>
      </dgm:t>
    </dgm:pt>
    <dgm:pt modelId="{BF260A97-1728-224D-A10B-FA2AF3EC073F}" type="pres">
      <dgm:prSet presAssocID="{7AC07744-4B43-904E-99E9-0BF0F4D60244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2FBF1F-E1FC-4843-8F19-DFE260E039BA}" type="pres">
      <dgm:prSet presAssocID="{7AC07744-4B43-904E-99E9-0BF0F4D60244}" presName="wedge3" presStyleLbl="node1" presStyleIdx="2" presStyleCnt="5"/>
      <dgm:spPr/>
      <dgm:t>
        <a:bodyPr/>
        <a:lstStyle/>
        <a:p>
          <a:endParaRPr lang="en-US"/>
        </a:p>
      </dgm:t>
    </dgm:pt>
    <dgm:pt modelId="{9F3E9A3E-5993-9645-9B5E-E3AD75181731}" type="pres">
      <dgm:prSet presAssocID="{7AC07744-4B43-904E-99E9-0BF0F4D60244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0B27C6-AAA6-B14E-8C28-97512E404366}" type="pres">
      <dgm:prSet presAssocID="{7AC07744-4B43-904E-99E9-0BF0F4D60244}" presName="wedge4" presStyleLbl="node1" presStyleIdx="3" presStyleCnt="5"/>
      <dgm:spPr/>
      <dgm:t>
        <a:bodyPr/>
        <a:lstStyle/>
        <a:p>
          <a:endParaRPr lang="en-US"/>
        </a:p>
      </dgm:t>
    </dgm:pt>
    <dgm:pt modelId="{D344C583-58C3-C74A-9979-EEF56C47122E}" type="pres">
      <dgm:prSet presAssocID="{7AC07744-4B43-904E-99E9-0BF0F4D60244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C71AB-2DBF-4941-A1F9-0581E050DDCE}" type="pres">
      <dgm:prSet presAssocID="{7AC07744-4B43-904E-99E9-0BF0F4D60244}" presName="wedge5" presStyleLbl="node1" presStyleIdx="4" presStyleCnt="5"/>
      <dgm:spPr/>
      <dgm:t>
        <a:bodyPr/>
        <a:lstStyle/>
        <a:p>
          <a:endParaRPr lang="en-US"/>
        </a:p>
      </dgm:t>
    </dgm:pt>
    <dgm:pt modelId="{B318DC1E-7071-454D-8FB0-1688D464F008}" type="pres">
      <dgm:prSet presAssocID="{7AC07744-4B43-904E-99E9-0BF0F4D60244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E953AE-FE62-4591-90A1-754E78FE8C66}" type="presOf" srcId="{F668FE65-CE88-4441-9616-1458941EBF10}" destId="{7A2FBF1F-E1FC-4843-8F19-DFE260E039BA}" srcOrd="0" destOrd="0" presId="urn:microsoft.com/office/officeart/2005/8/layout/chart3"/>
    <dgm:cxn modelId="{D904F59D-54D5-4376-B557-3C064DE91279}" type="presOf" srcId="{8746B6E6-2CE1-C440-8A9A-0CE20F3C8F6D}" destId="{660B27C6-AAA6-B14E-8C28-97512E404366}" srcOrd="0" destOrd="0" presId="urn:microsoft.com/office/officeart/2005/8/layout/chart3"/>
    <dgm:cxn modelId="{30BF487A-32C9-42C8-9B6D-A2D688160243}" type="presOf" srcId="{F1FD4A1D-E38C-5F40-AC54-48E5F7CF7296}" destId="{90D542CE-8625-2546-8392-3C0326A560AE}" srcOrd="0" destOrd="0" presId="urn:microsoft.com/office/officeart/2005/8/layout/chart3"/>
    <dgm:cxn modelId="{F0F6AB03-3154-460D-AE86-68211965C12E}" type="presOf" srcId="{F1FD4A1D-E38C-5F40-AC54-48E5F7CF7296}" destId="{BF260A97-1728-224D-A10B-FA2AF3EC073F}" srcOrd="1" destOrd="0" presId="urn:microsoft.com/office/officeart/2005/8/layout/chart3"/>
    <dgm:cxn modelId="{4734C220-6D54-421E-8431-5D5556E5B586}" type="presOf" srcId="{13BAD4C9-0FEB-4A4A-86A4-78F705D05F16}" destId="{A78C71AB-2DBF-4941-A1F9-0581E050DDCE}" srcOrd="0" destOrd="0" presId="urn:microsoft.com/office/officeart/2005/8/layout/chart3"/>
    <dgm:cxn modelId="{B965E65B-D106-FD4E-ADA2-1E8C94F3E68E}" srcId="{7AC07744-4B43-904E-99E9-0BF0F4D60244}" destId="{13BAD4C9-0FEB-4A4A-86A4-78F705D05F16}" srcOrd="4" destOrd="0" parTransId="{836A7E4A-17AD-6841-AEF5-B02572772976}" sibTransId="{6076013A-7E76-D444-A342-337DD87FC6F8}"/>
    <dgm:cxn modelId="{D30AE8C5-D44F-4E6B-88C1-E1AC1CAE921B}" type="presOf" srcId="{0375F5CB-5F15-6847-B671-3A9D9F4722F6}" destId="{5C5A539C-0665-2A48-A05B-97D4B6061923}" srcOrd="0" destOrd="0" presId="urn:microsoft.com/office/officeart/2005/8/layout/chart3"/>
    <dgm:cxn modelId="{D50D95FD-0C99-4A78-9311-5CFB367A8F49}" type="presOf" srcId="{0375F5CB-5F15-6847-B671-3A9D9F4722F6}" destId="{BC8AAA66-F6B9-264B-88FC-2B8301CB7025}" srcOrd="1" destOrd="0" presId="urn:microsoft.com/office/officeart/2005/8/layout/chart3"/>
    <dgm:cxn modelId="{517FB9C0-A3C8-C14A-87B7-23D6F7A8D547}" srcId="{7AC07744-4B43-904E-99E9-0BF0F4D60244}" destId="{0375F5CB-5F15-6847-B671-3A9D9F4722F6}" srcOrd="0" destOrd="0" parTransId="{0BD4DFA3-09B6-524E-BD64-CE0BB1BF1156}" sibTransId="{9CB2A74C-A3D2-D44B-8D13-91276D60DD74}"/>
    <dgm:cxn modelId="{F1DB39A0-B756-D04A-A264-F06F65DB9237}" srcId="{7AC07744-4B43-904E-99E9-0BF0F4D60244}" destId="{F1FD4A1D-E38C-5F40-AC54-48E5F7CF7296}" srcOrd="1" destOrd="0" parTransId="{1E653713-781A-BE44-B5C6-DFD3ED5076D8}" sibTransId="{E1829767-F196-4640-8887-09E8A996068D}"/>
    <dgm:cxn modelId="{0553F12D-09A6-FF49-AFB8-9E756E9A379D}" srcId="{7AC07744-4B43-904E-99E9-0BF0F4D60244}" destId="{F668FE65-CE88-4441-9616-1458941EBF10}" srcOrd="2" destOrd="0" parTransId="{ED0BE9DA-3B0A-924F-8FF3-FDF2F3AB6941}" sibTransId="{6577DBF5-2C44-2045-A17E-AFEF26A3A91A}"/>
    <dgm:cxn modelId="{4CAE9BA3-FCDF-48EE-92DA-B9946C478397}" type="presOf" srcId="{F668FE65-CE88-4441-9616-1458941EBF10}" destId="{9F3E9A3E-5993-9645-9B5E-E3AD75181731}" srcOrd="1" destOrd="0" presId="urn:microsoft.com/office/officeart/2005/8/layout/chart3"/>
    <dgm:cxn modelId="{447AC3D8-B53C-480C-8B3B-548BA60FF307}" type="presOf" srcId="{7AC07744-4B43-904E-99E9-0BF0F4D60244}" destId="{C4FF6D22-FB0E-BF49-936B-7B25D0448B56}" srcOrd="0" destOrd="0" presId="urn:microsoft.com/office/officeart/2005/8/layout/chart3"/>
    <dgm:cxn modelId="{2272B6FC-6475-445B-81A1-DC46E735C703}" type="presOf" srcId="{13BAD4C9-0FEB-4A4A-86A4-78F705D05F16}" destId="{B318DC1E-7071-454D-8FB0-1688D464F008}" srcOrd="1" destOrd="0" presId="urn:microsoft.com/office/officeart/2005/8/layout/chart3"/>
    <dgm:cxn modelId="{9A14D2B6-E442-5046-9EB0-E1DDF55B6936}" srcId="{7AC07744-4B43-904E-99E9-0BF0F4D60244}" destId="{8746B6E6-2CE1-C440-8A9A-0CE20F3C8F6D}" srcOrd="3" destOrd="0" parTransId="{89026236-5AFE-D342-8560-13CF1E12A094}" sibTransId="{492A69D2-ECEA-D04B-98CF-88840D44D6D3}"/>
    <dgm:cxn modelId="{15F21B45-6859-43D9-BFB6-92F2C0042B6C}" type="presOf" srcId="{8746B6E6-2CE1-C440-8A9A-0CE20F3C8F6D}" destId="{D344C583-58C3-C74A-9979-EEF56C47122E}" srcOrd="1" destOrd="0" presId="urn:microsoft.com/office/officeart/2005/8/layout/chart3"/>
    <dgm:cxn modelId="{1323F46A-E5A8-4248-9787-00BF5FF3D179}" type="presParOf" srcId="{C4FF6D22-FB0E-BF49-936B-7B25D0448B56}" destId="{5C5A539C-0665-2A48-A05B-97D4B6061923}" srcOrd="0" destOrd="0" presId="urn:microsoft.com/office/officeart/2005/8/layout/chart3"/>
    <dgm:cxn modelId="{D66693AD-F5CD-4362-A627-6FAC71D13E3B}" type="presParOf" srcId="{C4FF6D22-FB0E-BF49-936B-7B25D0448B56}" destId="{BC8AAA66-F6B9-264B-88FC-2B8301CB7025}" srcOrd="1" destOrd="0" presId="urn:microsoft.com/office/officeart/2005/8/layout/chart3"/>
    <dgm:cxn modelId="{DF04069F-264C-4D68-AF6A-3FB0C420EB30}" type="presParOf" srcId="{C4FF6D22-FB0E-BF49-936B-7B25D0448B56}" destId="{90D542CE-8625-2546-8392-3C0326A560AE}" srcOrd="2" destOrd="0" presId="urn:microsoft.com/office/officeart/2005/8/layout/chart3"/>
    <dgm:cxn modelId="{CE6D073D-9EB6-4736-930C-63B9E7E246A0}" type="presParOf" srcId="{C4FF6D22-FB0E-BF49-936B-7B25D0448B56}" destId="{BF260A97-1728-224D-A10B-FA2AF3EC073F}" srcOrd="3" destOrd="0" presId="urn:microsoft.com/office/officeart/2005/8/layout/chart3"/>
    <dgm:cxn modelId="{BDACCB05-995E-43C3-A869-369F99BDD701}" type="presParOf" srcId="{C4FF6D22-FB0E-BF49-936B-7B25D0448B56}" destId="{7A2FBF1F-E1FC-4843-8F19-DFE260E039BA}" srcOrd="4" destOrd="0" presId="urn:microsoft.com/office/officeart/2005/8/layout/chart3"/>
    <dgm:cxn modelId="{5B711E71-DE0B-4354-B459-C52156510BE2}" type="presParOf" srcId="{C4FF6D22-FB0E-BF49-936B-7B25D0448B56}" destId="{9F3E9A3E-5993-9645-9B5E-E3AD75181731}" srcOrd="5" destOrd="0" presId="urn:microsoft.com/office/officeart/2005/8/layout/chart3"/>
    <dgm:cxn modelId="{11634822-11B9-426E-A1CA-B428201A8813}" type="presParOf" srcId="{C4FF6D22-FB0E-BF49-936B-7B25D0448B56}" destId="{660B27C6-AAA6-B14E-8C28-97512E404366}" srcOrd="6" destOrd="0" presId="urn:microsoft.com/office/officeart/2005/8/layout/chart3"/>
    <dgm:cxn modelId="{22F65A05-03C8-476A-8130-BBAF8DD873C6}" type="presParOf" srcId="{C4FF6D22-FB0E-BF49-936B-7B25D0448B56}" destId="{D344C583-58C3-C74A-9979-EEF56C47122E}" srcOrd="7" destOrd="0" presId="urn:microsoft.com/office/officeart/2005/8/layout/chart3"/>
    <dgm:cxn modelId="{C94F6FE2-7EAD-4A0D-A9A7-5E71B7CCB032}" type="presParOf" srcId="{C4FF6D22-FB0E-BF49-936B-7B25D0448B56}" destId="{A78C71AB-2DBF-4941-A1F9-0581E050DDCE}" srcOrd="8" destOrd="0" presId="urn:microsoft.com/office/officeart/2005/8/layout/chart3"/>
    <dgm:cxn modelId="{906DDCA7-54F2-434E-BFD4-4AB6AC29C37B}" type="presParOf" srcId="{C4FF6D22-FB0E-BF49-936B-7B25D0448B56}" destId="{B318DC1E-7071-454D-8FB0-1688D464F008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E3869-7ED6-4561-98B5-45D5543A6A90}">
      <dsp:nvSpPr>
        <dsp:cNvPr id="0" name=""/>
        <dsp:cNvSpPr/>
      </dsp:nvSpPr>
      <dsp:spPr>
        <a:xfrm rot="21300000">
          <a:off x="20131" y="2022086"/>
          <a:ext cx="3617337" cy="619902"/>
        </a:xfrm>
        <a:prstGeom prst="mathMinus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D9CF2-20CD-49A1-AE95-B3B1E6C6503D}">
      <dsp:nvSpPr>
        <dsp:cNvPr id="0" name=""/>
        <dsp:cNvSpPr/>
      </dsp:nvSpPr>
      <dsp:spPr>
        <a:xfrm>
          <a:off x="438912" y="233203"/>
          <a:ext cx="1097280" cy="1865630"/>
        </a:xfrm>
        <a:prstGeom prst="downArrow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B0C903-DFDC-4207-A306-F317F0D48B78}">
      <dsp:nvSpPr>
        <dsp:cNvPr id="0" name=""/>
        <dsp:cNvSpPr/>
      </dsp:nvSpPr>
      <dsp:spPr>
        <a:xfrm>
          <a:off x="1938527" y="0"/>
          <a:ext cx="1170432" cy="1958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Concerns about disease risk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1938527" y="0"/>
        <a:ext cx="1170432" cy="1958911"/>
      </dsp:txXfrm>
    </dsp:sp>
    <dsp:sp modelId="{1FE96FF2-D3BE-43E4-A740-9F9DB93DD178}">
      <dsp:nvSpPr>
        <dsp:cNvPr id="0" name=""/>
        <dsp:cNvSpPr/>
      </dsp:nvSpPr>
      <dsp:spPr>
        <a:xfrm>
          <a:off x="2121408" y="2565241"/>
          <a:ext cx="1097280" cy="1865630"/>
        </a:xfrm>
        <a:prstGeom prst="upArrow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3340BC-B307-40D8-9E6E-A2714670AE50}">
      <dsp:nvSpPr>
        <dsp:cNvPr id="0" name=""/>
        <dsp:cNvSpPr/>
      </dsp:nvSpPr>
      <dsp:spPr>
        <a:xfrm>
          <a:off x="548640" y="2705163"/>
          <a:ext cx="1170432" cy="1958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bg1"/>
              </a:solidFill>
            </a:rPr>
            <a:t>Concerns about vaccine safety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548640" y="2705163"/>
        <a:ext cx="1170432" cy="19589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A539C-0665-2A48-A05B-97D4B6061923}">
      <dsp:nvSpPr>
        <dsp:cNvPr id="0" name=""/>
        <dsp:cNvSpPr/>
      </dsp:nvSpPr>
      <dsp:spPr>
        <a:xfrm>
          <a:off x="2074445" y="323259"/>
          <a:ext cx="4544568" cy="4544568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Distrust and scientific </a:t>
          </a:r>
          <a:r>
            <a:rPr lang="en-US" sz="1600" kern="1200" dirty="0" err="1" smtClean="0"/>
            <a:t>denialism</a:t>
          </a:r>
          <a:endParaRPr lang="en-US" sz="1600" kern="1200" dirty="0"/>
        </a:p>
      </dsp:txBody>
      <dsp:txXfrm>
        <a:off x="4404078" y="1002239"/>
        <a:ext cx="1541907" cy="1054989"/>
      </dsp:txXfrm>
    </dsp:sp>
    <dsp:sp modelId="{90D542CE-8625-2546-8392-3C0326A560AE}">
      <dsp:nvSpPr>
        <dsp:cNvPr id="0" name=""/>
        <dsp:cNvSpPr/>
      </dsp:nvSpPr>
      <dsp:spPr>
        <a:xfrm>
          <a:off x="1915386" y="542372"/>
          <a:ext cx="4544568" cy="4544568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Rapid dissemination of misinformation</a:t>
          </a:r>
          <a:endParaRPr lang="en-US" sz="1600" kern="1200" dirty="0"/>
        </a:p>
      </dsp:txBody>
      <dsp:txXfrm>
        <a:off x="4885585" y="2598248"/>
        <a:ext cx="1352550" cy="1141552"/>
      </dsp:txXfrm>
    </dsp:sp>
    <dsp:sp modelId="{7A2FBF1F-E1FC-4843-8F19-DFE260E039BA}">
      <dsp:nvSpPr>
        <dsp:cNvPr id="0" name=""/>
        <dsp:cNvSpPr/>
      </dsp:nvSpPr>
      <dsp:spPr>
        <a:xfrm>
          <a:off x="1915386" y="542372"/>
          <a:ext cx="4544568" cy="4544568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Naturalism</a:t>
          </a:r>
          <a:endParaRPr lang="en-US" sz="1600" kern="1200" dirty="0"/>
        </a:p>
      </dsp:txBody>
      <dsp:txXfrm>
        <a:off x="3376140" y="3950798"/>
        <a:ext cx="1623060" cy="973836"/>
      </dsp:txXfrm>
    </dsp:sp>
    <dsp:sp modelId="{660B27C6-AAA6-B14E-8C28-97512E404366}">
      <dsp:nvSpPr>
        <dsp:cNvPr id="0" name=""/>
        <dsp:cNvSpPr/>
      </dsp:nvSpPr>
      <dsp:spPr>
        <a:xfrm>
          <a:off x="1915386" y="542372"/>
          <a:ext cx="4544568" cy="4544568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Changes in Decision-making</a:t>
          </a:r>
          <a:endParaRPr lang="en-US" sz="1600" kern="1200" dirty="0"/>
        </a:p>
      </dsp:txBody>
      <dsp:txXfrm>
        <a:off x="2131794" y="2598248"/>
        <a:ext cx="1352550" cy="1141552"/>
      </dsp:txXfrm>
    </dsp:sp>
    <dsp:sp modelId="{A78C71AB-2DBF-4941-A1F9-0581E050DDCE}">
      <dsp:nvSpPr>
        <dsp:cNvPr id="0" name=""/>
        <dsp:cNvSpPr/>
      </dsp:nvSpPr>
      <dsp:spPr>
        <a:xfrm>
          <a:off x="1915386" y="542372"/>
          <a:ext cx="4544568" cy="4544568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Distortion of risk</a:t>
          </a:r>
          <a:endParaRPr lang="en-US" sz="1600" kern="1200" dirty="0"/>
        </a:p>
      </dsp:txBody>
      <dsp:txXfrm>
        <a:off x="2578135" y="1234878"/>
        <a:ext cx="1541907" cy="10549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30501A-BC4B-4BFF-8A39-ADB0E831B9B2}">
      <dsp:nvSpPr>
        <dsp:cNvPr id="0" name=""/>
        <dsp:cNvSpPr/>
      </dsp:nvSpPr>
      <dsp:spPr>
        <a:xfrm rot="21300000">
          <a:off x="25566" y="2142103"/>
          <a:ext cx="8280067" cy="948192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4C6CE-9115-45A4-B8AA-A1AB7D38EF8A}">
      <dsp:nvSpPr>
        <dsp:cNvPr id="0" name=""/>
        <dsp:cNvSpPr/>
      </dsp:nvSpPr>
      <dsp:spPr>
        <a:xfrm>
          <a:off x="999744" y="261620"/>
          <a:ext cx="2499360" cy="2092960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82AF69-5A28-490A-A3A3-8C72A8129A2A}">
      <dsp:nvSpPr>
        <dsp:cNvPr id="0" name=""/>
        <dsp:cNvSpPr/>
      </dsp:nvSpPr>
      <dsp:spPr>
        <a:xfrm>
          <a:off x="4415536" y="0"/>
          <a:ext cx="2665984" cy="219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bg1"/>
              </a:solidFill>
            </a:rPr>
            <a:t>Protects those who cannot be vaccinated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bg1"/>
              </a:solidFill>
            </a:rPr>
            <a:t>Beneficence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bg1"/>
              </a:solidFill>
            </a:rPr>
            <a:t>Justice- share public health burden</a:t>
          </a:r>
          <a:endParaRPr lang="en-US" sz="2100" kern="1200" dirty="0">
            <a:solidFill>
              <a:schemeClr val="bg1"/>
            </a:solidFill>
          </a:endParaRPr>
        </a:p>
      </dsp:txBody>
      <dsp:txXfrm>
        <a:off x="4415536" y="0"/>
        <a:ext cx="2665984" cy="2197608"/>
      </dsp:txXfrm>
    </dsp:sp>
    <dsp:sp modelId="{E18E7CC3-26DC-4956-B622-01D912756A4A}">
      <dsp:nvSpPr>
        <dsp:cNvPr id="0" name=""/>
        <dsp:cNvSpPr/>
      </dsp:nvSpPr>
      <dsp:spPr>
        <a:xfrm>
          <a:off x="4832095" y="2877819"/>
          <a:ext cx="2499360" cy="209296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59888-580B-4060-8294-2169E6C0CDD8}">
      <dsp:nvSpPr>
        <dsp:cNvPr id="0" name=""/>
        <dsp:cNvSpPr/>
      </dsp:nvSpPr>
      <dsp:spPr>
        <a:xfrm>
          <a:off x="1249680" y="3034791"/>
          <a:ext cx="2665984" cy="2197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bg1"/>
              </a:solidFill>
            </a:rPr>
            <a:t>Challenges autonomy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bg1"/>
              </a:solidFill>
            </a:rPr>
            <a:t>Undermines trust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bg1"/>
              </a:solidFill>
            </a:rPr>
            <a:t>Coercive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solidFill>
                <a:schemeClr val="bg1"/>
              </a:solidFill>
            </a:rPr>
            <a:t>May not address root cause of hesitancy</a:t>
          </a:r>
        </a:p>
      </dsp:txBody>
      <dsp:txXfrm>
        <a:off x="1249680" y="3034791"/>
        <a:ext cx="2665984" cy="21976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C0DE5-1522-024A-A046-4A71CD1D71E1}">
      <dsp:nvSpPr>
        <dsp:cNvPr id="0" name=""/>
        <dsp:cNvSpPr/>
      </dsp:nvSpPr>
      <dsp:spPr>
        <a:xfrm>
          <a:off x="2020093" y="1255075"/>
          <a:ext cx="1234440" cy="1234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Policy Approaches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2080353" y="1315335"/>
        <a:ext cx="1113920" cy="1113920"/>
      </dsp:txXfrm>
    </dsp:sp>
    <dsp:sp modelId="{EA502A08-65CB-9447-9FF1-405259508B4C}">
      <dsp:nvSpPr>
        <dsp:cNvPr id="0" name=""/>
        <dsp:cNvSpPr/>
      </dsp:nvSpPr>
      <dsp:spPr>
        <a:xfrm rot="16200000">
          <a:off x="2478002" y="1095764"/>
          <a:ext cx="3186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8621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BB6DD-AAB0-CF46-8629-3EACF0CE6FE2}">
      <dsp:nvSpPr>
        <dsp:cNvPr id="0" name=""/>
        <dsp:cNvSpPr/>
      </dsp:nvSpPr>
      <dsp:spPr>
        <a:xfrm>
          <a:off x="2058671" y="-35988"/>
          <a:ext cx="1157284" cy="97244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Mandatory Vaccination Programs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2106142" y="11483"/>
        <a:ext cx="1062342" cy="877499"/>
      </dsp:txXfrm>
    </dsp:sp>
    <dsp:sp modelId="{1473F141-9D04-3341-A902-C8C9B59DE5B9}">
      <dsp:nvSpPr>
        <dsp:cNvPr id="0" name=""/>
        <dsp:cNvSpPr/>
      </dsp:nvSpPr>
      <dsp:spPr>
        <a:xfrm rot="20227898">
          <a:off x="3244649" y="1563103"/>
          <a:ext cx="25150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150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FB9934-DB3F-1448-97A4-DA82CB7640AA}">
      <dsp:nvSpPr>
        <dsp:cNvPr id="0" name=""/>
        <dsp:cNvSpPr/>
      </dsp:nvSpPr>
      <dsp:spPr>
        <a:xfrm>
          <a:off x="3486271" y="785588"/>
          <a:ext cx="1148724" cy="9727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Economic Incentives or Penalties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533759" y="833076"/>
        <a:ext cx="1053748" cy="877821"/>
      </dsp:txXfrm>
    </dsp:sp>
    <dsp:sp modelId="{7C36565E-FA20-8948-9649-169D056B89E8}">
      <dsp:nvSpPr>
        <dsp:cNvPr id="0" name=""/>
        <dsp:cNvSpPr/>
      </dsp:nvSpPr>
      <dsp:spPr>
        <a:xfrm rot="2174339">
          <a:off x="3207458" y="2468538"/>
          <a:ext cx="4867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6713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0BB75F-65E8-EE40-B7A9-2731519E75E9}">
      <dsp:nvSpPr>
        <dsp:cNvPr id="0" name=""/>
        <dsp:cNvSpPr/>
      </dsp:nvSpPr>
      <dsp:spPr>
        <a:xfrm>
          <a:off x="3647096" y="2501958"/>
          <a:ext cx="827074" cy="8270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Optimize Access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3687470" y="2542332"/>
        <a:ext cx="746326" cy="746326"/>
      </dsp:txXfrm>
    </dsp:sp>
    <dsp:sp modelId="{87F8EAA0-6B8E-3145-8951-00927B99D732}">
      <dsp:nvSpPr>
        <dsp:cNvPr id="0" name=""/>
        <dsp:cNvSpPr/>
      </dsp:nvSpPr>
      <dsp:spPr>
        <a:xfrm rot="5400000">
          <a:off x="2220214" y="2906614"/>
          <a:ext cx="83419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4197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A33FC3-7F6E-F742-9DB0-AC4F550158FD}">
      <dsp:nvSpPr>
        <dsp:cNvPr id="0" name=""/>
        <dsp:cNvSpPr/>
      </dsp:nvSpPr>
      <dsp:spPr>
        <a:xfrm>
          <a:off x="2223776" y="3323713"/>
          <a:ext cx="827074" cy="8270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Reshape Social Norms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2264150" y="3364087"/>
        <a:ext cx="746326" cy="746326"/>
      </dsp:txXfrm>
    </dsp:sp>
    <dsp:sp modelId="{83AF80D8-9794-4841-B56F-9BACF0FF4F07}">
      <dsp:nvSpPr>
        <dsp:cNvPr id="0" name=""/>
        <dsp:cNvSpPr/>
      </dsp:nvSpPr>
      <dsp:spPr>
        <a:xfrm rot="8625661">
          <a:off x="1675109" y="2437565"/>
          <a:ext cx="38192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192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9E870A-3EC6-C24C-9C52-9BA62EFE3D93}">
      <dsp:nvSpPr>
        <dsp:cNvPr id="0" name=""/>
        <dsp:cNvSpPr/>
      </dsp:nvSpPr>
      <dsp:spPr>
        <a:xfrm>
          <a:off x="715936" y="2392933"/>
          <a:ext cx="996112" cy="104512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Social Restriction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764562" y="2441559"/>
        <a:ext cx="898860" cy="947872"/>
      </dsp:txXfrm>
    </dsp:sp>
    <dsp:sp modelId="{ADE2226F-4467-884B-8250-F6DDD29642DF}">
      <dsp:nvSpPr>
        <dsp:cNvPr id="0" name=""/>
        <dsp:cNvSpPr/>
      </dsp:nvSpPr>
      <dsp:spPr>
        <a:xfrm rot="12172102">
          <a:off x="1678373" y="1542857"/>
          <a:ext cx="35569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5699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F0A7D-D92F-024E-8946-00B320C57700}">
      <dsp:nvSpPr>
        <dsp:cNvPr id="0" name=""/>
        <dsp:cNvSpPr/>
      </dsp:nvSpPr>
      <dsp:spPr>
        <a:xfrm>
          <a:off x="735633" y="785588"/>
          <a:ext cx="956718" cy="9727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>
              <a:solidFill>
                <a:schemeClr val="tx1"/>
              </a:solidFill>
            </a:rPr>
            <a:t>Liability</a:t>
          </a:r>
          <a:r>
            <a:rPr lang="en-US" sz="1700" kern="1200" dirty="0" smtClean="0"/>
            <a:t> </a:t>
          </a:r>
          <a:endParaRPr lang="en-US" sz="1700" kern="1200" dirty="0"/>
        </a:p>
      </dsp:txBody>
      <dsp:txXfrm>
        <a:off x="782336" y="832291"/>
        <a:ext cx="863312" cy="8793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A539C-0665-2A48-A05B-97D4B6061923}">
      <dsp:nvSpPr>
        <dsp:cNvPr id="0" name=""/>
        <dsp:cNvSpPr/>
      </dsp:nvSpPr>
      <dsp:spPr>
        <a:xfrm>
          <a:off x="384860" y="458724"/>
          <a:ext cx="3413760" cy="3413760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Distrust and scientific </a:t>
          </a:r>
          <a:r>
            <a:rPr lang="en-US" sz="1200" kern="1200" dirty="0" err="1" smtClean="0"/>
            <a:t>denialism</a:t>
          </a:r>
          <a:endParaRPr lang="en-US" sz="1200" kern="1200" dirty="0"/>
        </a:p>
      </dsp:txBody>
      <dsp:txXfrm>
        <a:off x="2134819" y="968756"/>
        <a:ext cx="1158240" cy="792480"/>
      </dsp:txXfrm>
    </dsp:sp>
    <dsp:sp modelId="{90D542CE-8625-2546-8392-3C0326A560AE}">
      <dsp:nvSpPr>
        <dsp:cNvPr id="0" name=""/>
        <dsp:cNvSpPr/>
      </dsp:nvSpPr>
      <dsp:spPr>
        <a:xfrm>
          <a:off x="265379" y="629187"/>
          <a:ext cx="3413760" cy="3413760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Rapid dissemination of misinformation</a:t>
          </a:r>
          <a:endParaRPr lang="en-US" sz="1200" kern="1200" dirty="0"/>
        </a:p>
      </dsp:txBody>
      <dsp:txXfrm>
        <a:off x="2496515" y="2173507"/>
        <a:ext cx="1016000" cy="857504"/>
      </dsp:txXfrm>
    </dsp:sp>
    <dsp:sp modelId="{7A2FBF1F-E1FC-4843-8F19-DFE260E039BA}">
      <dsp:nvSpPr>
        <dsp:cNvPr id="0" name=""/>
        <dsp:cNvSpPr/>
      </dsp:nvSpPr>
      <dsp:spPr>
        <a:xfrm>
          <a:off x="265379" y="623316"/>
          <a:ext cx="3413760" cy="3413760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Naturalism</a:t>
          </a:r>
          <a:endParaRPr lang="en-US" sz="1200" kern="1200" dirty="0"/>
        </a:p>
      </dsp:txBody>
      <dsp:txXfrm>
        <a:off x="1362659" y="3183636"/>
        <a:ext cx="1219200" cy="731520"/>
      </dsp:txXfrm>
    </dsp:sp>
    <dsp:sp modelId="{660B27C6-AAA6-B14E-8C28-97512E404366}">
      <dsp:nvSpPr>
        <dsp:cNvPr id="0" name=""/>
        <dsp:cNvSpPr/>
      </dsp:nvSpPr>
      <dsp:spPr>
        <a:xfrm>
          <a:off x="265379" y="623316"/>
          <a:ext cx="3413760" cy="3413760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Changes in Decision-making</a:t>
          </a:r>
          <a:endParaRPr lang="en-US" sz="1200" kern="1200" dirty="0"/>
        </a:p>
      </dsp:txBody>
      <dsp:txXfrm>
        <a:off x="427939" y="2167636"/>
        <a:ext cx="1016000" cy="857504"/>
      </dsp:txXfrm>
    </dsp:sp>
    <dsp:sp modelId="{A78C71AB-2DBF-4941-A1F9-0581E050DDCE}">
      <dsp:nvSpPr>
        <dsp:cNvPr id="0" name=""/>
        <dsp:cNvSpPr/>
      </dsp:nvSpPr>
      <dsp:spPr>
        <a:xfrm>
          <a:off x="265379" y="623316"/>
          <a:ext cx="3413760" cy="3413760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Distortion of risk</a:t>
          </a:r>
          <a:endParaRPr lang="en-US" sz="1200" kern="1200" dirty="0"/>
        </a:p>
      </dsp:txBody>
      <dsp:txXfrm>
        <a:off x="763219" y="1143508"/>
        <a:ext cx="1158240" cy="792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66733" cy="46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342" y="1"/>
            <a:ext cx="3066733" cy="46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94518"/>
            <a:ext cx="3066733" cy="46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342" y="8894518"/>
            <a:ext cx="3066733" cy="46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61E8FEFE-0CE7-433C-A81E-044AB5A17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387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342" y="0"/>
            <a:ext cx="3066733" cy="46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2150"/>
            <a:ext cx="4706937" cy="3530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3610" y="4451300"/>
            <a:ext cx="5189855" cy="422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2596"/>
            <a:ext cx="3066733" cy="46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342" y="8902596"/>
            <a:ext cx="3066733" cy="46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49" tIns="46525" rIns="93049" bIns="46525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3370CA2B-D084-4A96-BBD8-B8371494D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909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5926AF-A115-40D9-8B5E-133A90CF0C14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442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0158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 smtClean="0">
                <a:ea typeface="ＭＳ Ｐゴシック" charset="0"/>
                <a:cs typeface="ＭＳ Ｐゴシック" charset="0"/>
              </a:rPr>
              <a:t>Significant variation within states (0-17%)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539835-5091-4A4D-9399-A32691934CA8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03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0CA2B-D084-4A96-BBD8-B8371494D1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78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AB6FBF-8C8B-48A3-ADB1-89E646457E9C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E6C346-CC69-4ED8-97DE-E5D3AEB7EFF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46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70CA2B-D084-4A96-BBD8-B8371494D15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71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BB8DB6-D6AF-491C-85FD-DB3E16BDF7BA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62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Consequence of this success is less experience with many vaccine preventable disease- no longer perceived as a threat- therefore makes concerns regarding vaccine safety more prominent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1509713">
              <a:defRPr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defTabSz="1509713">
              <a:defRPr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defTabSz="1509713">
              <a:defRPr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defTabSz="1509713">
              <a:defRPr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defTabSz="1509713">
              <a:defRPr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941FBD63-A51F-400F-969E-5F9AD97EBA4A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22731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en-US">
                <a:ea typeface="ＭＳ Ｐゴシック" charset="0"/>
                <a:cs typeface="ＭＳ Ｐゴシック" charset="0"/>
              </a:rPr>
              <a:t>47% of parents with initial resistance accepted vaccination when providers pursued their initial recommendation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C1D8B3E-D32E-8640-ADC3-9DFE49A0FD6B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58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lvl="1" eaLnBrk="1" hangingPunct="1">
              <a:spcBef>
                <a:spcPct val="0"/>
              </a:spcBef>
            </a:pPr>
            <a:r>
              <a:rPr lang="en-US">
                <a:ea typeface="ＭＳ Ｐゴシック" charset="0"/>
              </a:rPr>
              <a:t>8 of 10 susceptible people exposed to pertussis will be infected, 1 in 100 infants &lt;2 months old with pertussis will die while risk of severe side effects from vaccine 1 in 10,000 (high fever, febrile seizure)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509713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2793864-B03D-294A-AAB3-77B54D5A58FB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6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A4D82-B111-4EA9-845C-D74933340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A28B7-1958-49E6-9696-AEA0E47A1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9E81C-2188-4738-AE47-11C77F43C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1E564-AAC2-44EA-B468-98D36069C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D69F7-0AE8-469B-A20D-0EF0A2B89B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56B77-8455-4D9B-AA7B-84B1C20FF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5B969-92CE-40D7-970F-987CB4C6A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05868-0396-4A0A-B863-451063A87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3CB87-0700-49AC-8F8C-108AD29A9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0F997-F933-47C1-B2BD-D93F05686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50724-CDCB-41BE-9A68-AE3876733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E03B778-00C8-4940-9859-5831DDB2D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1.png"/><Relationship Id="rId5" Type="http://schemas.openxmlformats.org/officeDocument/2006/relationships/image" Target="../media/image6.wmf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44BB38-6951-4E44-876F-2724B525CA5F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304800" y="6248400"/>
            <a:ext cx="2185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smtClean="0">
                <a:solidFill>
                  <a:srgbClr val="000066"/>
                </a:solidFill>
              </a:rPr>
              <a:t>Russia 4-9 </a:t>
            </a:r>
            <a:r>
              <a:rPr lang="en-US" b="0" dirty="0" smtClean="0">
                <a:solidFill>
                  <a:srgbClr val="000066"/>
                </a:solidFill>
              </a:rPr>
              <a:t>2015</a:t>
            </a:r>
            <a:endParaRPr lang="en-US" b="0" dirty="0">
              <a:solidFill>
                <a:srgbClr val="000066"/>
              </a:solidFill>
            </a:endParaRP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2819400" y="3810000"/>
            <a:ext cx="37371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E4F2FC"/>
                </a:solidFill>
              </a:rPr>
              <a:t>Stanley A. Plotkin</a:t>
            </a: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7239000" y="6172200"/>
            <a:ext cx="1698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0B251EEE-3DCF-41F0-9D1C-B9796C79239B}" type="datetime8">
              <a:rPr lang="en-US" sz="1600" b="0">
                <a:solidFill>
                  <a:srgbClr val="000066"/>
                </a:solidFill>
              </a:rPr>
              <a:pPr/>
              <a:t>5/13/2015 12:32 PM</a:t>
            </a:fld>
            <a:endParaRPr lang="en-US" sz="1600" b="0" dirty="0">
              <a:solidFill>
                <a:srgbClr val="00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9808" y="1524000"/>
            <a:ext cx="49644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FFFF"/>
                </a:solidFill>
              </a:rPr>
              <a:t>Vaccine Hesitancy</a:t>
            </a:r>
            <a:endParaRPr lang="en-US" sz="4800" dirty="0">
              <a:solidFill>
                <a:srgbClr val="00FFFF"/>
              </a:solidFill>
            </a:endParaRPr>
          </a:p>
        </p:txBody>
      </p:sp>
      <p:pic>
        <p:nvPicPr>
          <p:cNvPr id="2" name="Slide_1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2894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FFFF"/>
                </a:solidFill>
              </a:rPr>
              <a:t>A consequence of success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1355726"/>
            <a:ext cx="3657600" cy="489267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Low perceived risk of VPD’s and </a:t>
            </a:r>
            <a:r>
              <a:rPr lang="en-US" altLang="en-US" dirty="0" err="1" smtClean="0">
                <a:solidFill>
                  <a:schemeClr val="bg1"/>
                </a:solidFill>
              </a:rPr>
              <a:t>underappreciation</a:t>
            </a:r>
            <a:r>
              <a:rPr lang="en-US" altLang="en-US" dirty="0" smtClean="0">
                <a:solidFill>
                  <a:schemeClr val="bg1"/>
                </a:solidFill>
              </a:rPr>
              <a:t> of transmission risks</a:t>
            </a:r>
          </a:p>
          <a:p>
            <a:pPr eaLnBrk="1" hangingPunct="1"/>
            <a:r>
              <a:rPr lang="en-US" altLang="en-US" dirty="0" err="1" smtClean="0">
                <a:solidFill>
                  <a:schemeClr val="bg1"/>
                </a:solidFill>
              </a:rPr>
              <a:t>Underappreciation</a:t>
            </a:r>
            <a:r>
              <a:rPr lang="en-US" altLang="en-US" dirty="0" smtClean="0">
                <a:solidFill>
                  <a:schemeClr val="bg1"/>
                </a:solidFill>
              </a:rPr>
              <a:t> of disease severity</a:t>
            </a:r>
          </a:p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Easy access to misinformation </a:t>
            </a:r>
            <a:r>
              <a:rPr lang="en-US" altLang="en-US" dirty="0" smtClean="0">
                <a:solidFill>
                  <a:schemeClr val="bg1"/>
                </a:solidFill>
                <a:sym typeface="Wingdings" pitchFamily="2" charset="2"/>
              </a:rPr>
              <a:t> persistent vaccine safety concerns</a:t>
            </a:r>
            <a:endParaRPr lang="en-US" altLang="en-US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711200" y="1371601"/>
          <a:ext cx="3657600" cy="466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9400" y="152400"/>
            <a:ext cx="2971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Vaccine Hesitancy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Slide_10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6873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3CB87-0700-49AC-8F8C-108AD29A934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1600" y="457200"/>
            <a:ext cx="6326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 smtClean="0">
                <a:solidFill>
                  <a:srgbClr val="00FFFF"/>
                </a:solidFill>
              </a:rPr>
              <a:t>Vaccine Hesitancy is Widespread</a:t>
            </a:r>
            <a:endParaRPr lang="en-US" sz="3600" b="0" dirty="0">
              <a:solidFill>
                <a:srgbClr val="00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1600200"/>
            <a:ext cx="3371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Its major causes are: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133600"/>
            <a:ext cx="6614311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Disinformation </a:t>
            </a:r>
            <a:r>
              <a:rPr lang="en-US" dirty="0" smtClean="0">
                <a:solidFill>
                  <a:schemeClr val="bg1"/>
                </a:solidFill>
              </a:rPr>
              <a:t>on internet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Inability </a:t>
            </a:r>
            <a:r>
              <a:rPr lang="en-US" dirty="0" smtClean="0">
                <a:solidFill>
                  <a:schemeClr val="bg1"/>
                </a:solidFill>
              </a:rPr>
              <a:t>to evaluate risk of disease versus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   risk </a:t>
            </a:r>
            <a:r>
              <a:rPr lang="en-US" dirty="0" smtClean="0">
                <a:solidFill>
                  <a:schemeClr val="bg1"/>
                </a:solidFill>
              </a:rPr>
              <a:t>of vaccine reaction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Inadequate </a:t>
            </a:r>
            <a:r>
              <a:rPr lang="en-US" dirty="0" smtClean="0">
                <a:solidFill>
                  <a:schemeClr val="bg1"/>
                </a:solidFill>
              </a:rPr>
              <a:t>education of physicians and nurses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Disappearance </a:t>
            </a:r>
            <a:r>
              <a:rPr lang="en-US" dirty="0" smtClean="0">
                <a:solidFill>
                  <a:schemeClr val="bg1"/>
                </a:solidFill>
              </a:rPr>
              <a:t>of disease due to vaccination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Lack </a:t>
            </a:r>
            <a:r>
              <a:rPr lang="en-US" dirty="0" smtClean="0">
                <a:solidFill>
                  <a:schemeClr val="bg1"/>
                </a:solidFill>
              </a:rPr>
              <a:t>of altruism</a:t>
            </a:r>
          </a:p>
        </p:txBody>
      </p:sp>
      <p:pic>
        <p:nvPicPr>
          <p:cNvPr id="6" name="Slide_11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533400"/>
            <a:ext cx="7772400" cy="41148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Vaccine hesitancy is a behavior influenced by a number of factors including issues of confidence, complacency, and convenience.  Vaccine-hesitant individuals are a heterogeneous group who hold varying degrees of indecision about specific vaccines or vaccination in general.  Vaccine hesitant individuals </a:t>
            </a:r>
            <a:r>
              <a:rPr lang="en-US" i="1" dirty="0" smtClean="0">
                <a:solidFill>
                  <a:schemeClr val="bg1"/>
                </a:solidFill>
              </a:rPr>
              <a:t>may accept </a:t>
            </a:r>
            <a:r>
              <a:rPr lang="en-US" dirty="0" smtClean="0">
                <a:solidFill>
                  <a:schemeClr val="bg1"/>
                </a:solidFill>
              </a:rPr>
              <a:t>all vaccines but </a:t>
            </a:r>
            <a:r>
              <a:rPr lang="en-US" i="1" dirty="0" smtClean="0">
                <a:solidFill>
                  <a:schemeClr val="bg1"/>
                </a:solidFill>
              </a:rPr>
              <a:t>remain concerned </a:t>
            </a:r>
            <a:r>
              <a:rPr lang="en-US" dirty="0" smtClean="0">
                <a:solidFill>
                  <a:schemeClr val="bg1"/>
                </a:solidFill>
              </a:rPr>
              <a:t>about vaccines</a:t>
            </a:r>
            <a:r>
              <a:rPr lang="en-US" i="1" dirty="0" smtClean="0">
                <a:solidFill>
                  <a:schemeClr val="bg1"/>
                </a:solidFill>
              </a:rPr>
              <a:t>; </a:t>
            </a:r>
            <a:r>
              <a:rPr lang="en-US" dirty="0" smtClean="0">
                <a:solidFill>
                  <a:schemeClr val="bg1"/>
                </a:solidFill>
              </a:rPr>
              <a:t>some may refuse or delay some vaccines, but accept others; some individuals may refuse all vaccines.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Slide_12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0277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7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5533" y="-76200"/>
            <a:ext cx="8458200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FFCC"/>
                </a:solidFill>
              </a:rPr>
              <a:t>Vaccine Refusal</a:t>
            </a:r>
            <a:endParaRPr lang="en-US" dirty="0">
              <a:solidFill>
                <a:srgbClr val="00FFCC"/>
              </a:solidFill>
            </a:endParaRPr>
          </a:p>
        </p:txBody>
      </p:sp>
      <p:pic>
        <p:nvPicPr>
          <p:cNvPr id="4" name="Content Placeholder 3" descr="Cove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750" y="914400"/>
            <a:ext cx="5298983" cy="52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633" y="1150998"/>
            <a:ext cx="2743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itchFamily="34" charset="0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+mn-lt"/>
              </a:rPr>
              <a:t>Majority of physicians report &gt;1 vaccine refusal / month</a:t>
            </a:r>
          </a:p>
          <a:p>
            <a:endParaRPr lang="en-US" sz="2400" b="0" dirty="0" smtClean="0">
              <a:solidFill>
                <a:schemeClr val="bg1"/>
              </a:solidFill>
              <a:latin typeface="+mn-lt"/>
            </a:endParaRPr>
          </a:p>
          <a:p>
            <a:pPr marL="182880" indent="-182880">
              <a:buFont typeface="Arial" pitchFamily="34" charset="0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+mn-lt"/>
              </a:rPr>
              <a:t>13% children under-vaccinated due to parental choice</a:t>
            </a:r>
          </a:p>
          <a:p>
            <a:pPr marL="182880" indent="-182880">
              <a:buFont typeface="Arial" pitchFamily="34" charset="0"/>
              <a:buChar char="•"/>
            </a:pPr>
            <a:endParaRPr lang="en-US" sz="2400" b="0" dirty="0">
              <a:solidFill>
                <a:schemeClr val="bg1"/>
              </a:solidFill>
              <a:latin typeface="+mn-lt"/>
            </a:endParaRPr>
          </a:p>
          <a:p>
            <a:pPr marL="182880" indent="-182880">
              <a:buFont typeface="Arial" pitchFamily="34" charset="0"/>
              <a:buChar char="•"/>
            </a:pPr>
            <a:r>
              <a:rPr lang="en-US" sz="2400" b="0" dirty="0" smtClean="0">
                <a:solidFill>
                  <a:schemeClr val="bg1"/>
                </a:solidFill>
                <a:latin typeface="+mn-lt"/>
              </a:rPr>
              <a:t>Growing number of pediatricians accept requests for delay (13 </a:t>
            </a:r>
            <a:r>
              <a:rPr lang="en-US" sz="2400" b="0" dirty="0" smtClean="0">
                <a:solidFill>
                  <a:schemeClr val="bg1"/>
                </a:solidFill>
                <a:latin typeface="+mn-lt"/>
                <a:sym typeface="Wingdings"/>
              </a:rPr>
              <a:t> 37%)</a:t>
            </a:r>
            <a:endParaRPr lang="en-US" sz="2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98175"/>
            <a:ext cx="784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Glanz</a:t>
            </a:r>
            <a:r>
              <a:rPr lang="en-US" sz="1400" dirty="0" smtClean="0">
                <a:solidFill>
                  <a:schemeClr val="bg1"/>
                </a:solidFill>
              </a:rPr>
              <a:t> JM </a:t>
            </a:r>
            <a:r>
              <a:rPr lang="en-US" sz="1400" i="1" dirty="0">
                <a:solidFill>
                  <a:schemeClr val="bg1"/>
                </a:solidFill>
              </a:rPr>
              <a:t>JAMA </a:t>
            </a:r>
            <a:r>
              <a:rPr lang="en-US" sz="1400" i="1" dirty="0" err="1">
                <a:solidFill>
                  <a:schemeClr val="bg1"/>
                </a:solidFill>
              </a:rPr>
              <a:t>Pediatr</a:t>
            </a:r>
            <a:r>
              <a:rPr lang="en-US" sz="1400" i="1" dirty="0">
                <a:solidFill>
                  <a:schemeClr val="bg1"/>
                </a:solidFill>
              </a:rPr>
              <a:t>. </a:t>
            </a:r>
            <a:r>
              <a:rPr lang="en-US" sz="1400" dirty="0">
                <a:solidFill>
                  <a:schemeClr val="bg1"/>
                </a:solidFill>
              </a:rPr>
              <a:t>2013;167(3):</a:t>
            </a:r>
            <a:r>
              <a:rPr lang="en-US" sz="1400" dirty="0" smtClean="0">
                <a:solidFill>
                  <a:schemeClr val="bg1"/>
                </a:solidFill>
              </a:rPr>
              <a:t>274-281; </a:t>
            </a:r>
            <a:r>
              <a:rPr lang="en-US" sz="1400" dirty="0" err="1" smtClean="0">
                <a:solidFill>
                  <a:schemeClr val="bg1"/>
                </a:solidFill>
              </a:rPr>
              <a:t>Gowda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etal</a:t>
            </a:r>
            <a:r>
              <a:rPr lang="en-US" sz="1400" dirty="0" smtClean="0">
                <a:solidFill>
                  <a:schemeClr val="bg1"/>
                </a:solidFill>
              </a:rPr>
              <a:t>. Hum </a:t>
            </a:r>
            <a:r>
              <a:rPr lang="en-US" sz="1400" dirty="0" err="1" smtClean="0">
                <a:solidFill>
                  <a:schemeClr val="bg1"/>
                </a:solidFill>
              </a:rPr>
              <a:t>Vac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Imm</a:t>
            </a:r>
            <a:r>
              <a:rPr lang="en-US" sz="1400" dirty="0" smtClean="0">
                <a:solidFill>
                  <a:schemeClr val="bg1"/>
                </a:solidFill>
              </a:rPr>
              <a:t>, 2013.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6" name="Slide_13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153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" y="457200"/>
            <a:ext cx="8974667" cy="762000"/>
          </a:xfrm>
        </p:spPr>
        <p:txBody>
          <a:bodyPr/>
          <a:lstStyle/>
          <a:p>
            <a:r>
              <a:rPr lang="en-US" dirty="0" smtClean="0">
                <a:solidFill>
                  <a:srgbClr val="00FFCC"/>
                </a:solidFill>
              </a:rPr>
              <a:t>A consequence of success and changing times </a:t>
            </a:r>
            <a:endParaRPr lang="en-US" dirty="0">
              <a:solidFill>
                <a:srgbClr val="00FFCC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1496367"/>
              </p:ext>
            </p:extLst>
          </p:nvPr>
        </p:nvGraphicFramePr>
        <p:xfrm>
          <a:off x="304800" y="1295400"/>
          <a:ext cx="8534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lide_14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9354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2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3CB87-0700-49AC-8F8C-108AD29A934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3000" y="304800"/>
            <a:ext cx="6953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FFFF"/>
                </a:solidFill>
              </a:rPr>
              <a:t>Vaccine and vaccination-specific issues</a:t>
            </a:r>
            <a:endParaRPr lang="en-US" sz="3200" dirty="0">
              <a:solidFill>
                <a:srgbClr val="00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447800"/>
            <a:ext cx="6696128" cy="50119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Risk/benefit (scientifically based)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Vaccination schedule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Mode of administration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Mode of delivery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Introduction of a new vaccine or new formulation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Reliability of vaccine supply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Role of healthcare professionals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Costs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</a:rPr>
              <a:t>Tailoring vaccines/ vaccination to needs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90600" y="1066800"/>
            <a:ext cx="7315200" cy="7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Slide_15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3CB87-0700-49AC-8F8C-108AD29A934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304800"/>
            <a:ext cx="3667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FFFF"/>
                </a:solidFill>
              </a:rPr>
              <a:t>Contextual Influences:</a:t>
            </a:r>
            <a:endParaRPr lang="en-US" sz="2800" dirty="0">
              <a:solidFill>
                <a:srgbClr val="00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1295400"/>
            <a:ext cx="727372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Influential leaders and individuals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Politics/ policies (</a:t>
            </a:r>
            <a:r>
              <a:rPr lang="en-US" sz="3200" dirty="0" err="1" smtClean="0">
                <a:solidFill>
                  <a:schemeClr val="bg1"/>
                </a:solidFill>
              </a:rPr>
              <a:t>eg</a:t>
            </a:r>
            <a:r>
              <a:rPr lang="en-US" sz="3200" dirty="0" smtClean="0">
                <a:solidFill>
                  <a:schemeClr val="bg1"/>
                </a:solidFill>
              </a:rPr>
              <a:t>. Mandates)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Religion / Culture / Gender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Socio-economic group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Communication and media environment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Historical influences</a:t>
            </a:r>
          </a:p>
        </p:txBody>
      </p:sp>
      <p:pic>
        <p:nvPicPr>
          <p:cNvPr id="5" name="Slide_16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6241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3CB87-0700-49AC-8F8C-108AD29A934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600" y="381000"/>
            <a:ext cx="6103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FFFF"/>
                </a:solidFill>
              </a:rPr>
              <a:t>Individual/social group influences</a:t>
            </a:r>
            <a:endParaRPr lang="en-US" sz="3200" dirty="0">
              <a:solidFill>
                <a:srgbClr val="00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447800"/>
            <a:ext cx="856279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Immunization is a social norm vs. immunization is not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needed/harmful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Beliefs</a:t>
            </a:r>
            <a:r>
              <a:rPr lang="en-US" dirty="0" smtClean="0">
                <a:solidFill>
                  <a:schemeClr val="bg1"/>
                </a:solidFill>
              </a:rPr>
              <a:t>, attitudes and motivation about health and prevention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Knowledge/awareness of why/where/what/when vaccines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are </a:t>
            </a:r>
            <a:r>
              <a:rPr lang="en-US" dirty="0" smtClean="0">
                <a:solidFill>
                  <a:schemeClr val="bg1"/>
                </a:solidFill>
              </a:rPr>
              <a:t>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Personal experience with and trust in health system and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provider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Experience with past vaccination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Slide_17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5006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186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FFFF"/>
                </a:solidFill>
              </a:rPr>
              <a:t>Communication</a:t>
            </a:r>
            <a:r>
              <a:rPr lang="en-US" b="1" dirty="0" smtClean="0">
                <a:solidFill>
                  <a:srgbClr val="00FFFF"/>
                </a:solidFill>
                <a:ea typeface="+mj-ea"/>
              </a:rPr>
              <a:t>: </a:t>
            </a:r>
            <a:r>
              <a:rPr lang="en-US" b="1" dirty="0" smtClean="0">
                <a:solidFill>
                  <a:srgbClr val="00FFFF"/>
                </a:solidFill>
              </a:rPr>
              <a:t>Is Providing </a:t>
            </a:r>
            <a:r>
              <a:rPr lang="en-US" sz="3600" b="1" dirty="0" smtClean="0">
                <a:solidFill>
                  <a:srgbClr val="00FFFF"/>
                </a:solidFill>
              </a:rPr>
              <a:t>Information Effective?</a:t>
            </a:r>
            <a:r>
              <a:rPr lang="en-US" sz="3600" b="1" dirty="0" smtClean="0">
                <a:solidFill>
                  <a:srgbClr val="00FFFF"/>
                </a:solidFill>
                <a:ea typeface="+mj-ea"/>
              </a:rPr>
              <a:t> </a:t>
            </a:r>
            <a:endParaRPr lang="en-US" b="1" dirty="0">
              <a:solidFill>
                <a:srgbClr val="00FFFF"/>
              </a:solidFill>
              <a:ea typeface="+mj-ea"/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8229600" cy="259080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Different types of information about measles did not change beliefs about MMR and side effects or vaccines and autism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Parents who received a narrative about measles disease were more likely to report belief that MMR causes significant side effects </a:t>
            </a:r>
          </a:p>
        </p:txBody>
      </p:sp>
      <p:sp>
        <p:nvSpPr>
          <p:cNvPr id="51205" name="TextBox 8"/>
          <p:cNvSpPr txBox="1">
            <a:spLocks noChangeArrowheads="1"/>
          </p:cNvSpPr>
          <p:nvPr/>
        </p:nvSpPr>
        <p:spPr bwMode="auto">
          <a:xfrm>
            <a:off x="76200" y="6477001"/>
            <a:ext cx="5029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 err="1">
                <a:solidFill>
                  <a:schemeClr val="bg1"/>
                </a:solidFill>
              </a:rPr>
              <a:t>Nyhan</a:t>
            </a:r>
            <a:r>
              <a:rPr lang="en-US" sz="1400" dirty="0">
                <a:solidFill>
                  <a:schemeClr val="bg1"/>
                </a:solidFill>
              </a:rPr>
              <a:t> B, </a:t>
            </a:r>
            <a:r>
              <a:rPr lang="en-US" sz="1400" dirty="0" err="1">
                <a:solidFill>
                  <a:schemeClr val="bg1"/>
                </a:solidFill>
              </a:rPr>
              <a:t>etal</a:t>
            </a:r>
            <a:r>
              <a:rPr lang="en-US" sz="1400" dirty="0">
                <a:solidFill>
                  <a:schemeClr val="bg1"/>
                </a:solidFill>
              </a:rPr>
              <a:t>. Pediatrics 2014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2907268"/>
            <a:ext cx="475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FFF00"/>
                </a:solidFill>
              </a:rPr>
              <a:t>Effects of Interventions on MMR Misperceptions</a:t>
            </a:r>
            <a:endParaRPr lang="en-US" sz="1800" b="0" dirty="0">
              <a:solidFill>
                <a:srgbClr val="FFFF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864968"/>
              </p:ext>
            </p:extLst>
          </p:nvPr>
        </p:nvGraphicFramePr>
        <p:xfrm>
          <a:off x="152401" y="3266440"/>
          <a:ext cx="8839199" cy="3134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14812"/>
                <a:gridCol w="2605237"/>
                <a:gridCol w="241915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Vaccines cause Autism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MMR Side Effects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Autism correction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0.55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(0.38-0.79)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0.81 (0.57-1.15)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Disease risks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1.15 (0.79-1.67)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0.93 (0.65-1.35)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Disease narrative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1.47 (1.02-2.13)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1.18 (0.82-1.69)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Somewhat favorable toward vaccines (baseline: least favorable)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0.22 (0.16-0.30)</a:t>
                      </a:r>
                    </a:p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0.49 (0.37-0.6)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Most favorable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toward vaccines (baseline: least favorable)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0.06 (0.04-0.08)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0.23 (0.17 – 0.31)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1736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1746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Slide_18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200" y="6216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6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3CB87-0700-49AC-8F8C-108AD29A934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71181" y="838200"/>
            <a:ext cx="60249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FFFF"/>
                </a:solidFill>
              </a:rPr>
              <a:t>Many Physicians are Uneducated</a:t>
            </a:r>
            <a:br>
              <a:rPr lang="en-US" sz="3200" dirty="0" smtClean="0">
                <a:solidFill>
                  <a:srgbClr val="00FFFF"/>
                </a:solidFill>
              </a:rPr>
            </a:br>
            <a:r>
              <a:rPr lang="en-US" sz="3200" dirty="0" smtClean="0">
                <a:solidFill>
                  <a:srgbClr val="00FFFF"/>
                </a:solidFill>
              </a:rPr>
              <a:t>about Vaccines</a:t>
            </a:r>
            <a:endParaRPr lang="en-US" sz="3200" dirty="0">
              <a:solidFill>
                <a:srgbClr val="00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2743200"/>
            <a:ext cx="50706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Don’t </a:t>
            </a:r>
            <a:r>
              <a:rPr lang="en-US" dirty="0" smtClean="0">
                <a:solidFill>
                  <a:schemeClr val="bg1"/>
                </a:solidFill>
              </a:rPr>
              <a:t>know: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	Real incidence of </a:t>
            </a:r>
            <a:r>
              <a:rPr lang="en-US" dirty="0" smtClean="0">
                <a:solidFill>
                  <a:schemeClr val="bg1"/>
                </a:solidFill>
              </a:rPr>
              <a:t>reactions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	Real data on </a:t>
            </a:r>
            <a:r>
              <a:rPr lang="en-US" dirty="0" smtClean="0">
                <a:solidFill>
                  <a:schemeClr val="bg1"/>
                </a:solidFill>
              </a:rPr>
              <a:t>efficacy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Importance </a:t>
            </a:r>
            <a:r>
              <a:rPr lang="en-US" dirty="0" smtClean="0">
                <a:solidFill>
                  <a:schemeClr val="bg1"/>
                </a:solidFill>
              </a:rPr>
              <a:t>of herd immunity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1909" y="4876800"/>
            <a:ext cx="5269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Medical schools don’t spend enough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time </a:t>
            </a:r>
            <a:r>
              <a:rPr lang="en-US" dirty="0" smtClean="0">
                <a:solidFill>
                  <a:schemeClr val="bg1"/>
                </a:solidFill>
              </a:rPr>
              <a:t>on vaccines</a:t>
            </a:r>
            <a:endParaRPr lang="en-US" dirty="0"/>
          </a:p>
        </p:txBody>
      </p:sp>
      <p:pic>
        <p:nvPicPr>
          <p:cNvPr id="6" name="Slide_19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57B21-308C-4C50-8CD5-1F74120E701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85800" y="2362200"/>
          <a:ext cx="7696200" cy="4114800"/>
        </p:xfrm>
        <a:graphic>
          <a:graphicData uri="http://schemas.openxmlformats.org/drawingml/2006/table">
            <a:tbl>
              <a:tblPr firstRow="1" lastRow="1" bandRow="1">
                <a:tableStyleId>{F5AB1C69-6EDB-4FF4-983F-18BD219EF322}</a:tableStyleId>
              </a:tblPr>
              <a:tblGrid>
                <a:gridCol w="3848100"/>
                <a:gridCol w="38481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Diphtheria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Measles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Tetanus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Mumps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Pertussis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Rubella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Polio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Varicella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Hepatitis B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Pneumococcus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i="1" dirty="0" err="1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Hemophilus</a:t>
                      </a:r>
                      <a:r>
                        <a:rPr lang="en-US" sz="2400" b="1" i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dirty="0" err="1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influenzae</a:t>
                      </a:r>
                      <a:endParaRPr lang="en-US" sz="2400" b="1" i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Human Papillomavirus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Rotavirus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Meningococcus</a:t>
                      </a:r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A, C, W, 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Hepatitis A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Influenza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Japanese Encephalitis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66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Tick-Borne Encephalitis</a:t>
                      </a:r>
                      <a:endParaRPr lang="en-US" sz="2400" b="1" dirty="0">
                        <a:solidFill>
                          <a:srgbClr val="0000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381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FF"/>
                </a:solidFill>
              </a:rPr>
              <a:t>Vaccines for Children and Adolescents</a:t>
            </a:r>
          </a:p>
          <a:p>
            <a:pPr algn="ctr"/>
            <a:r>
              <a:rPr lang="en-US" sz="3200" b="1" dirty="0" smtClean="0">
                <a:solidFill>
                  <a:srgbClr val="00FFFF"/>
                </a:solidFill>
              </a:rPr>
              <a:t>Now Routinely Given in </a:t>
            </a:r>
            <a:br>
              <a:rPr lang="en-US" sz="3200" b="1" dirty="0" smtClean="0">
                <a:solidFill>
                  <a:srgbClr val="00FFFF"/>
                </a:solidFill>
              </a:rPr>
            </a:br>
            <a:r>
              <a:rPr lang="en-US" sz="3200" b="1" dirty="0" smtClean="0">
                <a:solidFill>
                  <a:srgbClr val="00FFFF"/>
                </a:solidFill>
              </a:rPr>
              <a:t>Different Parts of the World</a:t>
            </a:r>
            <a:endParaRPr lang="en-US" sz="3200" b="1" dirty="0">
              <a:solidFill>
                <a:srgbClr val="00FFFF"/>
              </a:solidFill>
            </a:endParaRPr>
          </a:p>
        </p:txBody>
      </p:sp>
      <p:pic>
        <p:nvPicPr>
          <p:cNvPr id="5" name="Slide_2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2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69111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00FFFF"/>
                </a:solidFill>
                <a:latin typeface="+mn-lt"/>
                <a:ea typeface="+mj-ea"/>
              </a:rPr>
              <a:t>Provider recommendation matters</a:t>
            </a:r>
            <a:endParaRPr lang="en-US" dirty="0">
              <a:solidFill>
                <a:srgbClr val="00FFFF"/>
              </a:solidFill>
              <a:latin typeface="+mn-lt"/>
              <a:ea typeface="+mj-ea"/>
            </a:endParaRPr>
          </a:p>
        </p:txBody>
      </p:sp>
      <p:sp>
        <p:nvSpPr>
          <p:cNvPr id="50179" name="Content Placeholder 4"/>
          <p:cNvSpPr>
            <a:spLocks noGrp="1"/>
          </p:cNvSpPr>
          <p:nvPr>
            <p:ph idx="1"/>
          </p:nvPr>
        </p:nvSpPr>
        <p:spPr>
          <a:xfrm>
            <a:off x="708269" y="1274764"/>
            <a:ext cx="7862711" cy="502920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Be proactive</a:t>
            </a:r>
          </a:p>
          <a:p>
            <a:r>
              <a:rPr lang="en-US" sz="2400" dirty="0">
                <a:solidFill>
                  <a:schemeClr val="bg1"/>
                </a:solidFill>
              </a:rPr>
              <a:t>Know the disease</a:t>
            </a:r>
          </a:p>
          <a:p>
            <a:r>
              <a:rPr lang="en-US" sz="2400" dirty="0">
                <a:solidFill>
                  <a:schemeClr val="bg1"/>
                </a:solidFill>
              </a:rPr>
              <a:t>Find a common ground</a:t>
            </a:r>
          </a:p>
          <a:p>
            <a:r>
              <a:rPr lang="en-US" sz="2400" dirty="0">
                <a:solidFill>
                  <a:schemeClr val="bg1"/>
                </a:solidFill>
              </a:rPr>
              <a:t>Use numbers to communicate risk and provide perspective</a:t>
            </a:r>
          </a:p>
          <a:p>
            <a:r>
              <a:rPr lang="en-US" sz="2400" dirty="0">
                <a:solidFill>
                  <a:schemeClr val="bg1"/>
                </a:solidFill>
              </a:rPr>
              <a:t>Talk about risk associated with other daily activities to provide context</a:t>
            </a:r>
          </a:p>
          <a:p>
            <a:r>
              <a:rPr lang="en-US" sz="2400" dirty="0">
                <a:solidFill>
                  <a:schemeClr val="bg1"/>
                </a:solidFill>
              </a:rPr>
              <a:t>Use personal stories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Know the vaccine- acknowledge known side effects but also emphasize evidence supporting safety and benefit</a:t>
            </a:r>
          </a:p>
          <a:p>
            <a:r>
              <a:rPr lang="en-US" sz="2400" dirty="0">
                <a:solidFill>
                  <a:schemeClr val="bg1"/>
                </a:solidFill>
              </a:rPr>
              <a:t>Know about additional resources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Make </a:t>
            </a:r>
            <a:r>
              <a:rPr lang="en-US" sz="2400" dirty="0" smtClean="0">
                <a:solidFill>
                  <a:schemeClr val="bg1"/>
                </a:solidFill>
              </a:rPr>
              <a:t>recommendation </a:t>
            </a:r>
            <a:r>
              <a:rPr lang="en-US" sz="2400" dirty="0">
                <a:solidFill>
                  <a:schemeClr val="bg1"/>
                </a:solidFill>
              </a:rPr>
              <a:t>strong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0180" name="Rectangle 1"/>
          <p:cNvSpPr>
            <a:spLocks noChangeArrowheads="1"/>
          </p:cNvSpPr>
          <p:nvPr/>
        </p:nvSpPr>
        <p:spPr bwMode="auto">
          <a:xfrm>
            <a:off x="0" y="6303964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400" b="0">
                <a:solidFill>
                  <a:schemeClr val="bg1"/>
                </a:solidFill>
                <a:latin typeface="+mn-lt"/>
                <a:ea typeface="Calibri" charset="0"/>
                <a:cs typeface="Times New Roman" charset="0"/>
              </a:rPr>
              <a:t>Healy CM, etal </a:t>
            </a:r>
            <a:r>
              <a:rPr lang="en-US" sz="1400">
                <a:solidFill>
                  <a:schemeClr val="bg1"/>
                </a:solidFill>
                <a:latin typeface="+mn-lt"/>
                <a:ea typeface="Calibri" charset="0"/>
                <a:cs typeface="Times New Roman" charset="0"/>
              </a:rPr>
              <a:t> </a:t>
            </a:r>
            <a:r>
              <a:rPr lang="en-US" sz="1400" b="0">
                <a:solidFill>
                  <a:schemeClr val="bg1"/>
                </a:solidFill>
                <a:latin typeface="+mn-lt"/>
                <a:ea typeface="Calibri" charset="0"/>
                <a:cs typeface="Times New Roman" charset="0"/>
              </a:rPr>
              <a:t>Pediatrics 2011;127 Suppl 1:S127-33; Offit PA, Coffin SE. Vaccine 2003;22:1-6;  Turnbull AE.  Health Commun 2011;26:775-6.</a:t>
            </a:r>
            <a:r>
              <a:rPr lang="en-US" sz="1400">
                <a:solidFill>
                  <a:schemeClr val="bg1"/>
                </a:solidFill>
                <a:latin typeface="+mn-lt"/>
                <a:ea typeface="Calibri" charset="0"/>
                <a:cs typeface="Times New Roman" charset="0"/>
              </a:rPr>
              <a:t>;  </a:t>
            </a:r>
            <a:r>
              <a:rPr lang="en-US" sz="1400" b="0">
                <a:solidFill>
                  <a:schemeClr val="bg1"/>
                </a:solidFill>
                <a:latin typeface="+mn-lt"/>
                <a:ea typeface="Calibri" charset="0"/>
                <a:cs typeface="Times New Roman" charset="0"/>
              </a:rPr>
              <a:t>Macdonald NE, etal.. Biologicals 2011.</a:t>
            </a:r>
            <a:r>
              <a:rPr lang="en-US" sz="1400">
                <a:solidFill>
                  <a:schemeClr val="bg1"/>
                </a:solidFill>
                <a:latin typeface="+mn-lt"/>
              </a:rPr>
              <a:t>; </a:t>
            </a:r>
            <a:r>
              <a:rPr lang="en-US" sz="1400" b="0">
                <a:solidFill>
                  <a:schemeClr val="bg1"/>
                </a:solidFill>
                <a:latin typeface="+mn-lt"/>
              </a:rPr>
              <a:t>Daley MF, etal. Sci Am 2011;305:32, 4.</a:t>
            </a:r>
          </a:p>
        </p:txBody>
      </p:sp>
      <p:pic>
        <p:nvPicPr>
          <p:cNvPr id="2" name="Slide_20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7890" y="5351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6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0424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rgbClr val="00FFFF"/>
                </a:solidFill>
              </a:rPr>
              <a:t>Mandatory Vaccination: </a:t>
            </a:r>
            <a:br>
              <a:rPr lang="en-US" sz="3200" b="1" dirty="0" smtClean="0">
                <a:solidFill>
                  <a:srgbClr val="00FFFF"/>
                </a:solidFill>
              </a:rPr>
            </a:br>
            <a:r>
              <a:rPr lang="en-US" sz="3200" b="1" dirty="0" smtClean="0">
                <a:solidFill>
                  <a:srgbClr val="00FFFF"/>
                </a:solidFill>
              </a:rPr>
              <a:t>Individual Choice versus Public Good</a:t>
            </a:r>
            <a:endParaRPr lang="en-US" sz="3200" b="1" dirty="0">
              <a:solidFill>
                <a:srgbClr val="00FFFF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21376266"/>
              </p:ext>
            </p:extLst>
          </p:nvPr>
        </p:nvGraphicFramePr>
        <p:xfrm>
          <a:off x="508000" y="1397000"/>
          <a:ext cx="8331200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Slide_21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05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9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37067" y="381000"/>
            <a:ext cx="8382000" cy="685800"/>
          </a:xfrm>
        </p:spPr>
        <p:txBody>
          <a:bodyPr/>
          <a:lstStyle/>
          <a:p>
            <a:pPr algn="ctr">
              <a:defRPr/>
            </a:pPr>
            <a:r>
              <a:rPr lang="en-US" altLang="en-US" sz="3200" dirty="0" smtClean="0">
                <a:solidFill>
                  <a:srgbClr val="00FFFF"/>
                </a:solidFill>
                <a:ea typeface="ＭＳ Ｐゴシック" pitchFamily="34" charset="-128"/>
              </a:rPr>
              <a:t>Mandatory vaccination as state policy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372533" y="1219200"/>
            <a:ext cx="8314267" cy="5486400"/>
          </a:xfrm>
        </p:spPr>
        <p:txBody>
          <a:bodyPr/>
          <a:lstStyle/>
          <a:p>
            <a:pPr>
              <a:lnSpc>
                <a:spcPct val="120000"/>
              </a:lnSpc>
              <a:tabLst>
                <a:tab pos="571500" algn="l"/>
              </a:tabLst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All 50 states in U.S. have school entry requirements for childhood vaccines</a:t>
            </a:r>
          </a:p>
          <a:p>
            <a:pPr>
              <a:lnSpc>
                <a:spcPct val="120000"/>
              </a:lnSpc>
              <a:tabLst>
                <a:tab pos="571500" algn="l"/>
              </a:tabLst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Although no constitutional right to refuse vaccines, states may allow exemptions</a:t>
            </a:r>
          </a:p>
          <a:p>
            <a:pPr lvl="1">
              <a:lnSpc>
                <a:spcPct val="120000"/>
              </a:lnSpc>
              <a:tabLst>
                <a:tab pos="571500" algn="l"/>
              </a:tabLst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First amendment</a:t>
            </a:r>
          </a:p>
          <a:p>
            <a:pPr>
              <a:lnSpc>
                <a:spcPct val="120000"/>
              </a:lnSpc>
              <a:tabLst>
                <a:tab pos="571500" algn="l"/>
              </a:tabLst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  <a:ea typeface="ＭＳ Ｐゴシック" pitchFamily="34" charset="-128"/>
              </a:rPr>
              <a:t>48 states allow religious exemptions </a:t>
            </a:r>
          </a:p>
          <a:p>
            <a:pPr marL="455613" lvl="2">
              <a:lnSpc>
                <a:spcPct val="120000"/>
              </a:lnSpc>
              <a:tabLst>
                <a:tab pos="571500" algn="l"/>
              </a:tabLst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In 2013, CDC identifies about 30,000 children whose parents had chosen not to vaccinate for religious reasons</a:t>
            </a:r>
          </a:p>
          <a:p>
            <a:pPr marL="182563" lvl="1">
              <a:lnSpc>
                <a:spcPct val="120000"/>
              </a:lnSpc>
              <a:tabLst>
                <a:tab pos="571500" algn="l"/>
              </a:tabLst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19 states allow personal belief / philosophical exemptions</a:t>
            </a:r>
          </a:p>
          <a:p>
            <a:pPr marL="455613" lvl="2">
              <a:lnSpc>
                <a:spcPct val="120000"/>
              </a:lnSpc>
              <a:tabLst>
                <a:tab pos="571500" algn="l"/>
              </a:tabLst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Ease of obtaining an exemption significantly differs across states</a:t>
            </a:r>
          </a:p>
          <a:p>
            <a:pPr>
              <a:lnSpc>
                <a:spcPct val="120000"/>
              </a:lnSpc>
              <a:tabLst>
                <a:tab pos="571500" algn="l"/>
              </a:tabLst>
              <a:defRPr/>
            </a:pPr>
            <a:endParaRPr lang="en-US" altLang="en-US" sz="2800" dirty="0" smtClean="0">
              <a:solidFill>
                <a:schemeClr val="bg1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>
              <a:lnSpc>
                <a:spcPct val="50000"/>
              </a:lnSpc>
              <a:buFont typeface="Monotype Sorts" charset="2"/>
              <a:buNone/>
              <a:tabLst>
                <a:tab pos="571500" algn="l"/>
              </a:tabLst>
              <a:defRPr/>
            </a:pPr>
            <a:r>
              <a:rPr lang="en-US" altLang="en-US" sz="1800" dirty="0" smtClean="0">
                <a:solidFill>
                  <a:schemeClr val="bg1"/>
                </a:solidFill>
                <a:ea typeface="ＭＳ Ｐゴシック" pitchFamily="34" charset="-128"/>
              </a:rPr>
              <a:t>	</a:t>
            </a:r>
          </a:p>
          <a:p>
            <a:pPr>
              <a:buFont typeface="Monotype Sorts" charset="2"/>
              <a:buNone/>
              <a:tabLst>
                <a:tab pos="571500" algn="l"/>
              </a:tabLst>
              <a:defRPr/>
            </a:pPr>
            <a:r>
              <a:rPr lang="en-US" altLang="en-US" sz="1800" dirty="0" smtClean="0">
                <a:solidFill>
                  <a:schemeClr val="bg1"/>
                </a:solidFill>
                <a:ea typeface="ＭＳ Ｐゴシック" pitchFamily="34" charset="-128"/>
              </a:rPr>
              <a:t>	</a:t>
            </a:r>
            <a:endParaRPr lang="en-US" altLang="en-US" sz="1800" dirty="0" smtClean="0">
              <a:solidFill>
                <a:schemeClr val="bg1"/>
              </a:solidFill>
              <a:latin typeface="Book Antiqua" pitchFamily="18" charset="0"/>
              <a:ea typeface="ＭＳ Ｐゴシック" pitchFamily="34" charset="-128"/>
            </a:endParaRPr>
          </a:p>
          <a:p>
            <a:pPr>
              <a:buFont typeface="Monotype Sorts" charset="2"/>
              <a:buNone/>
              <a:tabLst>
                <a:tab pos="571500" algn="l"/>
              </a:tabLst>
              <a:defRPr/>
            </a:pPr>
            <a:endParaRPr lang="en-US" altLang="en-US" sz="1800" dirty="0" smtClean="0">
              <a:solidFill>
                <a:schemeClr val="bg1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pic>
        <p:nvPicPr>
          <p:cNvPr id="62468" name="Picture 5" descr="C:\Users\feemster\AppData\Local\Microsoft\Windows\Temporary Internet Files\Content.IE5\R0F9NDT2\MC90038976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25800"/>
            <a:ext cx="1147234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_22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4267" y="606669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t="71441" r="37019" b="7446"/>
          <a:stretch/>
        </p:blipFill>
        <p:spPr bwMode="auto">
          <a:xfrm>
            <a:off x="685800" y="2362200"/>
            <a:ext cx="7424999" cy="198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TextBox 4"/>
          <p:cNvSpPr txBox="1">
            <a:spLocks noChangeArrowheads="1"/>
          </p:cNvSpPr>
          <p:nvPr/>
        </p:nvSpPr>
        <p:spPr bwMode="auto">
          <a:xfrm>
            <a:off x="440267" y="6504802"/>
            <a:ext cx="59605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dirty="0" smtClean="0">
                <a:solidFill>
                  <a:schemeClr val="bg1"/>
                </a:solidFill>
              </a:rPr>
              <a:t>Omer </a:t>
            </a:r>
            <a:r>
              <a:rPr lang="en-US" sz="1200" dirty="0">
                <a:solidFill>
                  <a:schemeClr val="bg1"/>
                </a:solidFill>
              </a:rPr>
              <a:t>SB, </a:t>
            </a:r>
            <a:r>
              <a:rPr lang="en-US" sz="1200" dirty="0" err="1">
                <a:solidFill>
                  <a:schemeClr val="bg1"/>
                </a:solidFill>
              </a:rPr>
              <a:t>etal</a:t>
            </a:r>
            <a:r>
              <a:rPr lang="en-US" sz="1200" dirty="0">
                <a:solidFill>
                  <a:schemeClr val="bg1"/>
                </a:solidFill>
              </a:rPr>
              <a:t>. NEJM 2012; </a:t>
            </a:r>
            <a:r>
              <a:rPr lang="en-US" sz="1200" dirty="0" smtClean="0">
                <a:solidFill>
                  <a:schemeClr val="bg1"/>
                </a:solidFill>
              </a:rPr>
              <a:t>367; Omer SB </a:t>
            </a:r>
            <a:r>
              <a:rPr lang="en-US" sz="1200" dirty="0" err="1" smtClean="0">
                <a:solidFill>
                  <a:schemeClr val="bg1"/>
                </a:solidFill>
              </a:rPr>
              <a:t>JAMAPediatrics</a:t>
            </a:r>
            <a:r>
              <a:rPr lang="en-US" sz="1200" dirty="0" smtClean="0">
                <a:solidFill>
                  <a:schemeClr val="bg1"/>
                </a:solidFill>
              </a:rPr>
              <a:t> 2014;311(6).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8692" y="5715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FFFF"/>
                </a:solidFill>
              </a:rPr>
              <a:t>Ease of refusal can influence likelihood of refusal</a:t>
            </a:r>
            <a:endParaRPr lang="en-US" b="1" dirty="0">
              <a:solidFill>
                <a:srgbClr val="00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144" y="4572000"/>
            <a:ext cx="8195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+mn-lt"/>
              </a:rPr>
              <a:t>Between 2009-12, none of the 31 bills introduced in 18 states to expand exemptions passed; 3 of 5 to restrict exemptions did pass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" name="Slide_23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5895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0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457200"/>
            <a:ext cx="8873067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FFCC"/>
                </a:solidFill>
              </a:rPr>
              <a:t>Vaccine hesitancy is a complex challenge that will require a multifaceted approach</a:t>
            </a:r>
            <a:endParaRPr lang="en-US" sz="3200" dirty="0">
              <a:solidFill>
                <a:srgbClr val="00FFCC"/>
              </a:solidFill>
            </a:endParaRPr>
          </a:p>
        </p:txBody>
      </p:sp>
      <p:graphicFrame>
        <p:nvGraphicFramePr>
          <p:cNvPr id="3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8947485"/>
              </p:ext>
            </p:extLst>
          </p:nvPr>
        </p:nvGraphicFramePr>
        <p:xfrm>
          <a:off x="3759200" y="1828800"/>
          <a:ext cx="5350933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186885"/>
              </p:ext>
            </p:extLst>
          </p:nvPr>
        </p:nvGraphicFramePr>
        <p:xfrm>
          <a:off x="101600" y="1600200"/>
          <a:ext cx="4064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00200" y="61722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</a:rPr>
              <a:t>A strong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consistent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message is crucial </a:t>
            </a:r>
          </a:p>
        </p:txBody>
      </p:sp>
      <p:pic>
        <p:nvPicPr>
          <p:cNvPr id="6" name="Slide_24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05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3CB87-0700-49AC-8F8C-108AD29A934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6800" y="838200"/>
            <a:ext cx="5341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rgbClr val="00FFFF"/>
                </a:solidFill>
              </a:rPr>
              <a:t>Layers of Vaccine Safety in US</a:t>
            </a:r>
            <a:endParaRPr lang="en-US" sz="3200" b="0" dirty="0">
              <a:solidFill>
                <a:srgbClr val="00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943015"/>
            <a:ext cx="6285760" cy="3903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</a:rPr>
              <a:t>Licensing authority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</a:rPr>
              <a:t>Academic investigators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</a:rPr>
              <a:t>Physician reports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</a:rPr>
              <a:t>Reports to companies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</a:rPr>
              <a:t>Reports to FDA (VAERS)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</a:rPr>
              <a:t>Vaccine safety data link studies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FF00"/>
                </a:solidFill>
              </a:rPr>
              <a:t>Centers for Disease Control safety department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066800" y="1600200"/>
            <a:ext cx="5943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Slide_25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54380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191000" y="6248400"/>
            <a:ext cx="1905000" cy="457200"/>
          </a:xfrm>
        </p:spPr>
        <p:txBody>
          <a:bodyPr/>
          <a:lstStyle/>
          <a:p>
            <a:fld id="{61904D7C-B246-4911-8B12-D8AEBE6A57F4}" type="datetime1">
              <a:rPr lang="en-US" smtClean="0"/>
              <a:pPr/>
              <a:t>5/13/2015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5562600"/>
            <a:ext cx="1905000" cy="457200"/>
          </a:xfrm>
        </p:spPr>
        <p:txBody>
          <a:bodyPr/>
          <a:lstStyle/>
          <a:p>
            <a:fld id="{9D6A64D1-1761-4B05-A937-F1837FB2474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3589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4000" b="1" dirty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362200" y="1219200"/>
            <a:ext cx="457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90600" y="1752600"/>
            <a:ext cx="652755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Vaccine hesitancy is a worldwide problem owing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to </a:t>
            </a:r>
            <a:r>
              <a:rPr lang="en-US" dirty="0" smtClean="0">
                <a:solidFill>
                  <a:srgbClr val="FFFF00"/>
                </a:solidFill>
              </a:rPr>
              <a:t>the success of vaccines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And increasing independence of patients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However, it can be controlled by a variety of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measures </a:t>
            </a:r>
            <a:r>
              <a:rPr lang="en-US" dirty="0" smtClean="0">
                <a:solidFill>
                  <a:srgbClr val="FFFF00"/>
                </a:solidFill>
              </a:rPr>
              <a:t>if physicians and nurses are educated.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Slide_26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5C984DB-6690-4380-AA7E-D3B5EEC97CE6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609600" y="1752600"/>
            <a:ext cx="801846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FFFF"/>
                </a:solidFill>
              </a:rPr>
              <a:t>“The impact of vaccination on the health</a:t>
            </a:r>
          </a:p>
          <a:p>
            <a:r>
              <a:rPr lang="en-US" sz="3200" dirty="0">
                <a:solidFill>
                  <a:srgbClr val="00FFFF"/>
                </a:solidFill>
              </a:rPr>
              <a:t>of the world’s peoples is hard to exaggerate.</a:t>
            </a:r>
          </a:p>
          <a:p>
            <a:r>
              <a:rPr lang="en-US" sz="3200" dirty="0">
                <a:solidFill>
                  <a:srgbClr val="00FFFF"/>
                </a:solidFill>
              </a:rPr>
              <a:t>With the exception of safe water, no other</a:t>
            </a:r>
          </a:p>
          <a:p>
            <a:r>
              <a:rPr lang="en-US" sz="3200" dirty="0">
                <a:solidFill>
                  <a:srgbClr val="00FFFF"/>
                </a:solidFill>
              </a:rPr>
              <a:t>modality has had such a major effect on </a:t>
            </a:r>
          </a:p>
          <a:p>
            <a:r>
              <a:rPr lang="en-US" sz="3200" dirty="0">
                <a:solidFill>
                  <a:srgbClr val="00FFFF"/>
                </a:solidFill>
              </a:rPr>
              <a:t>mortality reduction and population growth.”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152400" y="5410200"/>
            <a:ext cx="8839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</a:rPr>
              <a:t>Susan and Stanley Plotkin, A Short History of Vaccination, in </a:t>
            </a:r>
            <a:r>
              <a:rPr lang="en-US" sz="2800" b="0" i="1" dirty="0">
                <a:solidFill>
                  <a:schemeClr val="bg1"/>
                </a:solidFill>
              </a:rPr>
              <a:t>Vaccines</a:t>
            </a:r>
            <a:r>
              <a:rPr lang="en-US" sz="2800" b="0" dirty="0">
                <a:solidFill>
                  <a:schemeClr val="bg1"/>
                </a:solidFill>
              </a:rPr>
              <a:t> 1</a:t>
            </a:r>
            <a:r>
              <a:rPr lang="en-US" sz="2800" b="0" baseline="30000" dirty="0">
                <a:solidFill>
                  <a:schemeClr val="bg1"/>
                </a:solidFill>
              </a:rPr>
              <a:t>st</a:t>
            </a:r>
            <a:r>
              <a:rPr lang="en-US" sz="2800" b="0" dirty="0">
                <a:solidFill>
                  <a:schemeClr val="bg1"/>
                </a:solidFill>
              </a:rPr>
              <a:t> Edition, 1988 </a:t>
            </a:r>
          </a:p>
        </p:txBody>
      </p:sp>
      <p:pic>
        <p:nvPicPr>
          <p:cNvPr id="2" name="Slide_3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128000" cy="734037"/>
          </a:xfrm>
        </p:spPr>
        <p:txBody>
          <a:bodyPr/>
          <a:lstStyle/>
          <a:p>
            <a:r>
              <a:rPr lang="en-US" dirty="0" smtClean="0">
                <a:solidFill>
                  <a:srgbClr val="00FFFF"/>
                </a:solidFill>
              </a:rPr>
              <a:t>Impact of Vaccines</a:t>
            </a:r>
            <a:endParaRPr lang="en-US" dirty="0">
              <a:solidFill>
                <a:srgbClr val="00FFFF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7559" t="20752" r="48346" b="3502"/>
          <a:stretch>
            <a:fillRect/>
          </a:stretch>
        </p:blipFill>
        <p:spPr bwMode="auto">
          <a:xfrm>
            <a:off x="1511300" y="1149722"/>
            <a:ext cx="5562600" cy="543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2400" y="6552343"/>
            <a:ext cx="251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MMWR / October 7, 2011 / Vol. 60 </a:t>
            </a:r>
            <a:endParaRPr lang="en-US" sz="1200" dirty="0"/>
          </a:p>
        </p:txBody>
      </p:sp>
      <p:pic>
        <p:nvPicPr>
          <p:cNvPr id="3" name="Slide_4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44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8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F21508-E3C1-40D2-B716-D5B861171A5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54275" name="Text Box 2"/>
          <p:cNvSpPr txBox="1">
            <a:spLocks noChangeArrowheads="1"/>
          </p:cNvSpPr>
          <p:nvPr/>
        </p:nvSpPr>
        <p:spPr bwMode="auto">
          <a:xfrm>
            <a:off x="457200" y="152400"/>
            <a:ext cx="7772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rgbClr val="66FFFF"/>
                </a:solidFill>
              </a:rPr>
              <a:t>Status of Rubella and </a:t>
            </a:r>
            <a:r>
              <a:rPr lang="en-US" sz="3200" b="1" dirty="0" smtClean="0">
                <a:solidFill>
                  <a:srgbClr val="66FFFF"/>
                </a:solidFill>
              </a:rPr>
              <a:t>in the Context </a:t>
            </a:r>
          </a:p>
          <a:p>
            <a:pPr algn="ctr" eaLnBrk="0" hangingPunct="0"/>
            <a:r>
              <a:rPr lang="en-US" sz="3200" b="1" dirty="0" smtClean="0">
                <a:solidFill>
                  <a:srgbClr val="66FFFF"/>
                </a:solidFill>
              </a:rPr>
              <a:t>of Measles-Rubella Vaccination</a:t>
            </a:r>
            <a:endParaRPr lang="en-US" sz="3200" b="1" dirty="0">
              <a:solidFill>
                <a:srgbClr val="66FFFF"/>
              </a:solidFill>
            </a:endParaRPr>
          </a:p>
        </p:txBody>
      </p:sp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1905000" y="1524000"/>
            <a:ext cx="7319504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chemeClr val="bg1"/>
                </a:solidFill>
              </a:rPr>
              <a:t>Elimination Achieved:</a:t>
            </a:r>
          </a:p>
          <a:p>
            <a:pPr eaLnBrk="0" hangingPunct="0"/>
            <a:r>
              <a:rPr lang="en-US" sz="3200" b="1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</a:rPr>
              <a:t>Scandinavia</a:t>
            </a:r>
          </a:p>
          <a:p>
            <a:pPr eaLnBrk="0" hangingPunct="0"/>
            <a:r>
              <a:rPr lang="en-US" sz="2800" dirty="0">
                <a:solidFill>
                  <a:schemeClr val="bg1"/>
                </a:solidFill>
              </a:rPr>
              <a:t>	USA, </a:t>
            </a:r>
            <a:r>
              <a:rPr lang="en-US" sz="2800" dirty="0" smtClean="0">
                <a:solidFill>
                  <a:schemeClr val="bg1"/>
                </a:solidFill>
              </a:rPr>
              <a:t>Canada</a:t>
            </a:r>
          </a:p>
          <a:p>
            <a:pPr eaLnBrk="0" hangingPunct="0"/>
            <a:r>
              <a:rPr lang="en-US" sz="2800" dirty="0" smtClean="0">
                <a:solidFill>
                  <a:schemeClr val="bg1"/>
                </a:solidFill>
              </a:rPr>
              <a:t>	Caribbean</a:t>
            </a:r>
          </a:p>
          <a:p>
            <a:pPr eaLnBrk="0" hangingPunct="0"/>
            <a:r>
              <a:rPr lang="en-US" sz="2800" dirty="0" smtClean="0">
                <a:solidFill>
                  <a:schemeClr val="bg1"/>
                </a:solidFill>
              </a:rPr>
              <a:t>	Latin America</a:t>
            </a:r>
          </a:p>
          <a:p>
            <a:pPr eaLnBrk="0" hangingPunct="0"/>
            <a:r>
              <a:rPr lang="en-US" sz="3200" b="1" dirty="0" smtClean="0">
                <a:solidFill>
                  <a:schemeClr val="bg1"/>
                </a:solidFill>
              </a:rPr>
              <a:t>Elimination </a:t>
            </a:r>
            <a:r>
              <a:rPr lang="en-US" sz="3200" b="1" dirty="0">
                <a:solidFill>
                  <a:schemeClr val="bg1"/>
                </a:solidFill>
              </a:rPr>
              <a:t>set as goal:</a:t>
            </a:r>
          </a:p>
          <a:p>
            <a:pPr eaLnBrk="0" hangingPunct="0"/>
            <a:r>
              <a:rPr lang="en-US" sz="3200" b="1" dirty="0">
                <a:solidFill>
                  <a:schemeClr val="bg1"/>
                </a:solidFill>
              </a:rPr>
              <a:t> 	</a:t>
            </a:r>
            <a:r>
              <a:rPr lang="en-US" sz="2800" dirty="0">
                <a:solidFill>
                  <a:schemeClr val="bg1"/>
                </a:solidFill>
              </a:rPr>
              <a:t>Western Europe</a:t>
            </a:r>
          </a:p>
          <a:p>
            <a:pPr eaLnBrk="0" hangingPunct="0"/>
            <a:r>
              <a:rPr lang="en-US" sz="3200" b="1" dirty="0" smtClean="0">
                <a:solidFill>
                  <a:schemeClr val="bg1"/>
                </a:solidFill>
              </a:rPr>
              <a:t>Control </a:t>
            </a:r>
            <a:r>
              <a:rPr lang="en-US" sz="3200" b="1" dirty="0">
                <a:solidFill>
                  <a:schemeClr val="bg1"/>
                </a:solidFill>
              </a:rPr>
              <a:t>Starting:</a:t>
            </a:r>
          </a:p>
          <a:p>
            <a:pPr eaLnBrk="0" hangingPunct="0"/>
            <a:r>
              <a:rPr lang="en-US" sz="3200" b="1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chemeClr val="bg1"/>
                </a:solidFill>
              </a:rPr>
              <a:t>Eastern Europe</a:t>
            </a:r>
          </a:p>
          <a:p>
            <a:pPr eaLnBrk="0" hangingPunct="0"/>
            <a:r>
              <a:rPr lang="en-US" sz="2800" dirty="0">
                <a:solidFill>
                  <a:schemeClr val="bg1"/>
                </a:solidFill>
              </a:rPr>
              <a:t>	Middle East</a:t>
            </a:r>
          </a:p>
          <a:p>
            <a:pPr eaLnBrk="0" hangingPunct="0"/>
            <a:r>
              <a:rPr lang="en-US" sz="2800" dirty="0">
                <a:solidFill>
                  <a:schemeClr val="bg1"/>
                </a:solidFill>
              </a:rPr>
              <a:t>	Japan, Malaysia, Korea, </a:t>
            </a:r>
            <a:r>
              <a:rPr lang="en-US" sz="2800" dirty="0" smtClean="0">
                <a:solidFill>
                  <a:schemeClr val="bg1"/>
                </a:solidFill>
              </a:rPr>
              <a:t>Thailand, India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4277" name="Line 4"/>
          <p:cNvSpPr>
            <a:spLocks noChangeShapeType="1"/>
          </p:cNvSpPr>
          <p:nvPr/>
        </p:nvSpPr>
        <p:spPr bwMode="auto">
          <a:xfrm>
            <a:off x="609600" y="1371600"/>
            <a:ext cx="815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A7C070-A602-4E3D-A14D-421E56927B71}" type="datetime8">
              <a:rPr lang="en-US" smtClean="0"/>
              <a:pPr>
                <a:defRPr/>
              </a:pPr>
              <a:t>5/13/2015 12:32 PM</a:t>
            </a:fld>
            <a:endParaRPr lang="en-US"/>
          </a:p>
        </p:txBody>
      </p:sp>
      <p:pic>
        <p:nvPicPr>
          <p:cNvPr id="2" name="Slide_5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892" y="56189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42" y="2376238"/>
            <a:ext cx="6077435" cy="358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5963499"/>
            <a:ext cx="2953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Fitzwater SP, et cl. PIDJ 31(5):501-8, 2012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457200"/>
            <a:ext cx="56589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Impact of PCV7 on</a:t>
            </a:r>
          </a:p>
          <a:p>
            <a:pPr algn="ctr"/>
            <a:r>
              <a:rPr lang="en-US" sz="32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Invasive Pneumococcal Disease</a:t>
            </a:r>
          </a:p>
          <a:p>
            <a:pPr algn="ctr"/>
            <a:r>
              <a:rPr lang="en-US" sz="3200" b="1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̶  Vaccine Serotypes</a:t>
            </a:r>
            <a:endParaRPr lang="en-US" sz="3200" b="1" dirty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Slide_6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1019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3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</p:spPr>
        <p:txBody>
          <a:bodyPr/>
          <a:lstStyle/>
          <a:p>
            <a:fld id="{1DD29841-433F-4080-95F5-0089E2DFF846}" type="slidenum">
              <a:rPr lang="en-US" smtClean="0">
                <a:solidFill>
                  <a:srgbClr val="000000"/>
                </a:solidFill>
                <a:cs typeface="Times New Roman" pitchFamily="18" charset="0"/>
              </a:rPr>
              <a:pPr/>
              <a:t>7</a:t>
            </a:fld>
            <a:endParaRPr lang="en-US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675" name="TextBox 7"/>
          <p:cNvSpPr txBox="1">
            <a:spLocks noChangeArrowheads="1"/>
          </p:cNvSpPr>
          <p:nvPr/>
        </p:nvSpPr>
        <p:spPr bwMode="auto">
          <a:xfrm>
            <a:off x="685800" y="304800"/>
            <a:ext cx="7769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rgbClr val="00FFFF"/>
                </a:solidFill>
                <a:cs typeface="Times New Roman" pitchFamily="18" charset="0"/>
              </a:rPr>
              <a:t>Efficacy of HPV Quadrivalent Vaccine</a:t>
            </a:r>
          </a:p>
          <a:p>
            <a:pPr algn="ctr"/>
            <a:r>
              <a:rPr lang="en-US" sz="3600">
                <a:solidFill>
                  <a:srgbClr val="00FFFF"/>
                </a:solidFill>
                <a:cs typeface="Times New Roman" pitchFamily="18" charset="0"/>
              </a:rPr>
              <a:t>in Females 16-26 Years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57200" y="2209800"/>
          <a:ext cx="8153400" cy="3200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29000"/>
                <a:gridCol w="3505200"/>
                <a:gridCol w="121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HPV 6, 11, 16, 18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Cervical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Neoplasia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96%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HPV 6, 11, 16, 18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Genital Warts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99%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HPV 16, 18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Vulval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neoplasia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98%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HPV 16, 18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Vaginal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neoplasia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100%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Slide_7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0854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3CB87-0700-49AC-8F8C-108AD29A934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639548"/>
            <a:ext cx="6172200" cy="409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38200" y="6138446"/>
            <a:ext cx="6263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/>
              <a:t>Rha</a:t>
            </a:r>
            <a:r>
              <a:rPr lang="en-US" sz="1600" b="0" dirty="0" smtClean="0"/>
              <a:t> B, et al. Exp. Rev. Vaccines 13(3):365-376 (2014)</a:t>
            </a:r>
            <a:endParaRPr lang="en-US" sz="16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457200"/>
            <a:ext cx="7458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Effect of Rotavirus Vaccine in the United States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6" name="Slide_8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7732" y="54326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3CB87-0700-49AC-8F8C-108AD29A934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Slide Number Placeholder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2B3A3-B7FA-40F8-84F2-8CA46F72FFE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244475"/>
            <a:ext cx="891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FFCC"/>
                </a:solidFill>
              </a:rPr>
              <a:t>Efficacy of </a:t>
            </a:r>
            <a:r>
              <a:rPr lang="en-US" dirty="0" err="1">
                <a:solidFill>
                  <a:srgbClr val="00FFCC"/>
                </a:solidFill>
              </a:rPr>
              <a:t>RotaTeq</a:t>
            </a:r>
            <a:r>
              <a:rPr lang="en-US" dirty="0">
                <a:solidFill>
                  <a:srgbClr val="00FFCC"/>
                </a:solidFill>
                <a:sym typeface="Symbol" pitchFamily="18" charset="2"/>
              </a:rPr>
              <a:t> Against Hospitalizations and Emergency Department Visits for G1-4RV AGE by Region</a:t>
            </a:r>
          </a:p>
        </p:txBody>
      </p:sp>
      <p:graphicFrame>
        <p:nvGraphicFramePr>
          <p:cNvPr id="5" name="Group 67"/>
          <p:cNvGraphicFramePr>
            <a:graphicFrameLocks noGrp="1"/>
          </p:cNvGraphicFramePr>
          <p:nvPr/>
        </p:nvGraphicFramePr>
        <p:xfrm>
          <a:off x="0" y="1397000"/>
          <a:ext cx="9144000" cy="5126736"/>
        </p:xfrm>
        <a:graphic>
          <a:graphicData uri="http://schemas.openxmlformats.org/drawingml/2006/table">
            <a:tbl>
              <a:tblPr/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Number of Cases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Region</a:t>
                      </a:r>
                    </a:p>
                  </a:txBody>
                  <a:tcPr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Vaccine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Placebo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Rate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Reduction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95% CI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Europe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301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91, 97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US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96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77, 100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Native Am.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Nations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93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76,99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Latin Am.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Caribbean</a:t>
                      </a:r>
                    </a:p>
                  </a:txBody>
                  <a:tcPr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29, 100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Slide_9_PlokinLectureNarr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9408" y="62249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7144</TotalTime>
  <Words>1167</Words>
  <Application>Microsoft Office PowerPoint</Application>
  <PresentationFormat>Letter Paper (8.5x11 in)</PresentationFormat>
  <Paragraphs>275</Paragraphs>
  <Slides>26</Slides>
  <Notes>11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ＭＳ Ｐゴシック</vt:lpstr>
      <vt:lpstr>Arial</vt:lpstr>
      <vt:lpstr>Book Antiqua</vt:lpstr>
      <vt:lpstr>Calibri</vt:lpstr>
      <vt:lpstr>Monotype Sorts</vt:lpstr>
      <vt:lpstr>Symbol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Impact of Vaccines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consequence of success</vt:lpstr>
      <vt:lpstr>PowerPoint Presentation</vt:lpstr>
      <vt:lpstr>PowerPoint Presentation</vt:lpstr>
      <vt:lpstr>Vaccine Refusal</vt:lpstr>
      <vt:lpstr>A consequence of success and changing times </vt:lpstr>
      <vt:lpstr>PowerPoint Presentation</vt:lpstr>
      <vt:lpstr>PowerPoint Presentation</vt:lpstr>
      <vt:lpstr>PowerPoint Presentation</vt:lpstr>
      <vt:lpstr>Communication: Is Providing Information Effective? </vt:lpstr>
      <vt:lpstr>PowerPoint Presentation</vt:lpstr>
      <vt:lpstr>Provider recommendation matters</vt:lpstr>
      <vt:lpstr>Mandatory Vaccination:  Individual Choice versus Public Good</vt:lpstr>
      <vt:lpstr>Mandatory vaccination as state policy</vt:lpstr>
      <vt:lpstr>Ease of refusal can influence likelihood of refusal</vt:lpstr>
      <vt:lpstr>Vaccine hesitancy is a complex challenge that will require a multifaceted approach</vt:lpstr>
      <vt:lpstr>PowerPoint Presentation</vt:lpstr>
      <vt:lpstr>PowerPoint Presentation</vt:lpstr>
    </vt:vector>
  </TitlesOfParts>
  <Company>Aventis Pasteur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grace.fries</dc:creator>
  <cp:lastModifiedBy>Kiija Manty</cp:lastModifiedBy>
  <cp:revision>822</cp:revision>
  <cp:lastPrinted>2006-09-19T14:10:49Z</cp:lastPrinted>
  <dcterms:created xsi:type="dcterms:W3CDTF">2002-12-02T14:38:18Z</dcterms:created>
  <dcterms:modified xsi:type="dcterms:W3CDTF">2015-05-13T17:15:08Z</dcterms:modified>
</cp:coreProperties>
</file>